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64" r:id="rId9"/>
    <p:sldId id="273" r:id="rId10"/>
    <p:sldId id="275" r:id="rId11"/>
    <p:sldId id="277" r:id="rId12"/>
    <p:sldId id="278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3"/>
  </p:normalViewPr>
  <p:slideViewPr>
    <p:cSldViewPr snapToGrid="0">
      <p:cViewPr varScale="1">
        <p:scale>
          <a:sx n="59" d="100"/>
          <a:sy n="59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96333" indent="-296333">
              <a:buSzPct val="75000"/>
              <a:buChar char="•"/>
            </a:lvl1pPr>
          </a:lstStyle>
          <a:p>
            <a:r>
              <a:t>Extra material from last slide, showing H&amp;D curve.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6333" indent="-296333">
              <a:buSzPct val="75000"/>
              <a:buChar char="•"/>
            </a:pPr>
            <a:r>
              <a:t>A spider at the center of a web can tell infer the presence of her prey through correlated vibrations in her legs.</a:t>
            </a:r>
          </a:p>
          <a:p>
            <a:pPr marL="296333" indent="-296333">
              <a:buSzPct val="75000"/>
              <a:buChar char="•"/>
            </a:pPr>
            <a:r>
              <a:t>A single pulsar suffers from noise processes that may be spectrally similar to a GW signature.</a:t>
            </a:r>
          </a:p>
          <a:p>
            <a:pPr marL="296333" indent="-296333">
              <a:buSzPct val="75000"/>
              <a:buChar char="•"/>
            </a:pPr>
            <a:r>
              <a:t>But an extra-galactic GW will immerse all pulsars in a common bath of of the metric perturbation, imparting a correlated signature.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6333" indent="-296333">
              <a:buSzPct val="75000"/>
              <a:buChar char="•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This is why we employ a Pulsar Timing Array.</a:t>
            </a:r>
          </a:p>
          <a:p>
            <a:pPr marL="296333" indent="-296333">
              <a:buSzPct val="75000"/>
              <a:buChar char="•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For a stochastic background of Gas, the Earth-term will be statistically correlated across pulsars.</a:t>
            </a:r>
          </a:p>
          <a:p>
            <a:pPr marL="296333" indent="-296333">
              <a:buSzPct val="75000"/>
              <a:buChar char="•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For an individual GW target, the correlations can be used to localize the source.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2" name="Shape 6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96333" indent="-296333">
              <a:buSzPct val="75000"/>
              <a:buChar char="•"/>
            </a:lvl1pPr>
          </a:lstStyle>
          <a:p>
            <a:r>
              <a:t>Extra material from last slide, showing H&amp;D curve.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6" name="Shape 6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96333" indent="-296333">
              <a:buSzPct val="75000"/>
              <a:buChar char="•"/>
            </a:lvl1pPr>
          </a:lstStyle>
          <a:p>
            <a:r>
              <a:t>Extra material from last slide, showing H&amp;D curve.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48166" indent="-148166">
              <a:buSzPct val="75000"/>
              <a:buChar char="•"/>
            </a:pPr>
            <a:r>
              <a:t>At frequencies of ~0.1 to 100 mHz, the space-borne LISA detector will measure massive binary black holes in the mass range of ~1e4 to ~1e7 solar masses.</a:t>
            </a:r>
          </a:p>
          <a:p>
            <a:pPr marL="148166" indent="-148166">
              <a:buSzPct val="75000"/>
              <a:buChar char="•"/>
            </a:pPr>
            <a:r>
              <a:t>Will also measure the entire galactic white-dwarf binary population, as well as test gravity with extreme mass-ratio inspirals.</a:t>
            </a:r>
          </a:p>
          <a:p>
            <a:pPr marL="148166" indent="-148166">
              <a:buSzPct val="75000"/>
              <a:buChar char="•"/>
            </a:pPr>
            <a:r>
              <a:t>Operational in the mid-2030s.</a:t>
            </a:r>
          </a:p>
          <a:p>
            <a:pPr marL="148166" indent="-148166">
              <a:buSzPct val="75000"/>
              <a:buChar char="•"/>
            </a:pPr>
            <a:r>
              <a:t>At even lower frequencies, PTAs operate in the nanohertz GW frequency regime. </a:t>
            </a:r>
          </a:p>
          <a:p>
            <a:pPr marL="148166" indent="-148166">
              <a:buSzPct val="75000"/>
              <a:buChar char="•"/>
            </a:pPr>
            <a:r>
              <a:t>They are sensitive to the most massive binary compact objects in the Universe, as well as cosmic strings, primordial GWs, and other exotic physics. </a:t>
            </a:r>
          </a:p>
          <a:p>
            <a:pPr marL="148166" indent="-148166">
              <a:buSzPct val="75000"/>
              <a:buChar char="•"/>
            </a:pPr>
            <a:r>
              <a:t>Detection expected within the next 3-7 years. PTAs are the next frontier of GW astronomy; in detection mode before 3G ground-based or LISA.</a:t>
            </a:r>
          </a:p>
          <a:p>
            <a:pPr marL="148166" indent="-148166">
              <a:buSzPct val="75000"/>
              <a:buChar char="•"/>
            </a:pPr>
            <a:r>
              <a:t>Let’s talk more about the detection technique.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7" name="Shape 7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6333" indent="-296333">
              <a:buSzPct val="75000"/>
              <a:buChar char="•"/>
            </a:pPr>
            <a:r>
              <a:t>Our frequency sensitivity is set by sampling of the pulse TOA time-series.</a:t>
            </a:r>
          </a:p>
          <a:p>
            <a:pPr marL="296333" indent="-296333">
              <a:buSzPct val="75000"/>
              <a:buChar char="•"/>
            </a:pPr>
            <a:r>
              <a:t>With ~decade-length observations we can probe down to a few nanohertz.</a:t>
            </a:r>
          </a:p>
          <a:p>
            <a:pPr marL="296333" indent="-296333">
              <a:buSzPct val="75000"/>
              <a:buChar char="•"/>
            </a:pPr>
            <a:r>
              <a:t>By sampling every few weeks we can probe up to ~few hundred nanohertz.</a:t>
            </a:r>
          </a:p>
          <a:p>
            <a:pPr marL="296333" indent="-296333">
              <a:buSzPct val="75000"/>
              <a:buChar char="•"/>
            </a:pPr>
            <a:r>
              <a:t>The dominant target in this band is a cosmological population of supermassive binary black holes.</a:t>
            </a:r>
          </a:p>
          <a:p>
            <a:pPr marL="296333" indent="-296333">
              <a:buSzPct val="75000"/>
              <a:buChar char="•"/>
            </a:pPr>
            <a:r>
              <a:t>These are a natural by-product of hierarchical galaxy growth, where small galaxies merge into larger ones over cosmic time. </a:t>
            </a:r>
          </a:p>
          <a:p>
            <a:pPr marL="296333" indent="-296333">
              <a:buSzPct val="75000"/>
              <a:buChar char="•"/>
            </a:pPr>
            <a:r>
              <a:t>It is now well accepted that most massive galaxies harbor a central supermassive black hole. As the galaxies merge, the resident SMBHs sink and “find” each other to form duals, then binaries.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0" name="Shape 8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6333" indent="-296333">
              <a:buSzPct val="75000"/>
              <a:buChar char="•"/>
            </a:pPr>
            <a:r>
              <a:t>This is a cartoon of the different signal classes created by SMBBHs in the PTA sensitivity band. </a:t>
            </a:r>
          </a:p>
          <a:p>
            <a:pPr marL="296333" indent="-296333">
              <a:buSzPct val="75000"/>
              <a:buChar char="•"/>
            </a:pPr>
            <a:r>
              <a:t>SMBBHs take at least Myrs to merge. Signals are present in our entire data stream, appearing as small perturbations to baseline pulsar behavior and noise processes.</a:t>
            </a:r>
          </a:p>
          <a:p>
            <a:pPr marL="296333" indent="-296333">
              <a:buSzPct val="75000"/>
              <a:buChar char="•"/>
            </a:pPr>
            <a:r>
              <a:t>We expect that the first detected signal will be that of a stochastic GW background from the incoherent superposition of GW signals from the entire binary population.</a:t>
            </a:r>
          </a:p>
          <a:p>
            <a:pPr marL="296333" indent="-296333">
              <a:buSzPct val="75000"/>
              <a:buChar char="•"/>
            </a:pPr>
            <a:r>
              <a:t>After that, individual binaries will be detected, localized, and characterized. </a:t>
            </a:r>
          </a:p>
          <a:p>
            <a:pPr marL="296333" indent="-296333">
              <a:buSzPct val="75000"/>
              <a:buChar char="•"/>
            </a:pPr>
            <a:r>
              <a:t>Although we are not sensitive to the oscillatory merger signal (frequency is too high), we are sensitive to the “memory burst” offset predicted by GR. It is a constant DC offset, that manifests as a ramp in the timing residuals.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0" cy="137159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11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1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8706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15" name="Stephen Taylor…"/>
          <p:cNvSpPr txBox="1"/>
          <p:nvPr/>
        </p:nvSpPr>
        <p:spPr>
          <a:xfrm>
            <a:off x="9039243" y="12852432"/>
            <a:ext cx="630551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IPTA Science Meeting, CIEP, Sevres, France, 07/04/2017</a:t>
            </a:r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937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chemeClr val="accent1">
            <a:satOff val="-3355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>
            <a:lvl1pPr>
              <a:defRPr sz="1000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37343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076" y="-153794"/>
            <a:ext cx="3839814" cy="1648669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34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052" y="259774"/>
            <a:ext cx="2480096" cy="821533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7164" y="-153794"/>
            <a:ext cx="2695371" cy="1648669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8" name="Stephen Taylor…"/>
          <p:cNvSpPr txBox="1"/>
          <p:nvPr/>
        </p:nvSpPr>
        <p:spPr>
          <a:xfrm>
            <a:off x="9643064" y="12852432"/>
            <a:ext cx="509787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NANOGrav student workshop, 03-14-2016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076" y="-153794"/>
            <a:ext cx="3839814" cy="1648669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47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052" y="259774"/>
            <a:ext cx="2480096" cy="821533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7164" y="-153794"/>
            <a:ext cx="2695371" cy="1648669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1" name="Stephen Taylor…"/>
          <p:cNvSpPr txBox="1"/>
          <p:nvPr/>
        </p:nvSpPr>
        <p:spPr>
          <a:xfrm>
            <a:off x="10326625" y="12852432"/>
            <a:ext cx="37307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CaJAGWR seminar, 12-01-2015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0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169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687" y="150228"/>
            <a:ext cx="1473375" cy="979162"/>
          </a:xfrm>
          <a:prstGeom prst="rect">
            <a:avLst/>
          </a:prstGeom>
          <a:ln w="12700">
            <a:miter lim="400000"/>
          </a:ln>
          <a:effectLst>
            <a:outerShdw blurRad="1016000" dist="2286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8729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6" name="Stephen Taylor…"/>
          <p:cNvSpPr txBox="1"/>
          <p:nvPr/>
        </p:nvSpPr>
        <p:spPr>
          <a:xfrm>
            <a:off x="9219462" y="12852432"/>
            <a:ext cx="594507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Montana State University, Bozeman MT, 10/11/2016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035" y="1737149"/>
            <a:ext cx="2129706" cy="914415"/>
          </a:xfrm>
          <a:prstGeom prst="rect">
            <a:avLst/>
          </a:prstGeom>
          <a:ln w="12700">
            <a:miter lim="400000"/>
          </a:ln>
          <a:effectLst>
            <a:outerShdw blurRad="495300" dist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5" name="image3.png" descr="image3.png"/>
          <p:cNvPicPr>
            <a:picLocks noChangeAspect="1"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4644336" y="4069069"/>
            <a:ext cx="15095329" cy="104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155" y="1786705"/>
            <a:ext cx="1727182" cy="1056460"/>
          </a:xfrm>
          <a:prstGeom prst="rect">
            <a:avLst/>
          </a:prstGeom>
          <a:ln w="12700">
            <a:miter lim="400000"/>
          </a:ln>
          <a:effectLst>
            <a:outerShdw blurRad="469900" dist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358" y="1857728"/>
            <a:ext cx="1105032" cy="914414"/>
          </a:xfrm>
          <a:prstGeom prst="rect">
            <a:avLst/>
          </a:prstGeom>
          <a:ln w="12700">
            <a:miter lim="400000"/>
          </a:ln>
          <a:effectLst>
            <a:outerShdw blurRad="762000" dist="2921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78" name="Stephen Taylor…"/>
          <p:cNvSpPr txBox="1"/>
          <p:nvPr/>
        </p:nvSpPr>
        <p:spPr>
          <a:xfrm>
            <a:off x="9938945" y="11325250"/>
            <a:ext cx="4506110" cy="640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3577" tIns="53577" rIns="53577" bIns="53577" anchor="ctr">
            <a:spAutoFit/>
          </a:bodyPr>
          <a:lstStyle/>
          <a:p>
            <a:pPr>
              <a:defRPr sz="1600"/>
            </a:pPr>
            <a:r>
              <a:rPr sz="18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rPr>
              <a:t>Stephen Taylor</a:t>
            </a:r>
          </a:p>
          <a:p>
            <a:pPr>
              <a:defRPr sz="1600"/>
            </a:pPr>
            <a:r>
              <a:t>Swinburne University of Technology</a:t>
            </a:r>
            <a:r>
              <a:rPr sz="18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rPr>
              <a:t>, 02-08-2017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953" y="1947749"/>
            <a:ext cx="1105031" cy="734372"/>
          </a:xfrm>
          <a:prstGeom prst="rect">
            <a:avLst/>
          </a:prstGeom>
          <a:ln w="12700">
            <a:miter lim="400000"/>
          </a:ln>
          <a:effectLst>
            <a:outerShdw blurRad="749300" dist="152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9546" y="1802481"/>
            <a:ext cx="1024908" cy="1024908"/>
          </a:xfrm>
          <a:prstGeom prst="rect">
            <a:avLst/>
          </a:prstGeom>
          <a:ln w="12700">
            <a:miter lim="400000"/>
          </a:ln>
          <a:effectLst>
            <a:outerShdw blurRad="469900" dist="152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54400" y="10975182"/>
            <a:ext cx="4267201" cy="547688"/>
          </a:xfrm>
          <a:prstGeom prst="rect">
            <a:avLst/>
          </a:prstGeom>
        </p:spPr>
        <p:txBody>
          <a:bodyPr wrap="square" lIns="34290" tIns="34290" rIns="34290" bIns="34290" anchor="ctr"/>
          <a:lstStyle>
            <a:lvl1pPr algn="r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9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169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687" y="150228"/>
            <a:ext cx="1473375" cy="979162"/>
          </a:xfrm>
          <a:prstGeom prst="rect">
            <a:avLst/>
          </a:prstGeom>
          <a:ln w="12700">
            <a:miter lim="400000"/>
          </a:ln>
          <a:effectLst>
            <a:outerShdw blurRad="1016000" dist="2286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8729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95" name="Stephen Taylor…"/>
          <p:cNvSpPr txBox="1"/>
          <p:nvPr/>
        </p:nvSpPr>
        <p:spPr>
          <a:xfrm>
            <a:off x="10220895" y="12852432"/>
            <a:ext cx="394221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IIP 2017, Natal, Brazil, 08-08-2017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4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169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687" y="150228"/>
            <a:ext cx="1473375" cy="979162"/>
          </a:xfrm>
          <a:prstGeom prst="rect">
            <a:avLst/>
          </a:prstGeom>
          <a:ln w="12700">
            <a:miter lim="400000"/>
          </a:ln>
          <a:effectLst>
            <a:outerShdw blurRad="1016000" dist="2286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8729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10" name="Stephen Taylor…"/>
          <p:cNvSpPr txBox="1"/>
          <p:nvPr/>
        </p:nvSpPr>
        <p:spPr>
          <a:xfrm>
            <a:off x="10220895" y="12852432"/>
            <a:ext cx="394221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IIP 2017, Natal, Brazil, 08-03-2017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5044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23" name="Stephen Taylor…"/>
          <p:cNvSpPr txBox="1"/>
          <p:nvPr/>
        </p:nvSpPr>
        <p:spPr>
          <a:xfrm>
            <a:off x="10044224" y="12852432"/>
            <a:ext cx="42955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West Virginia University,  04/20/2017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666" y="-43462"/>
            <a:ext cx="1366543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33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169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37" name="Stephen Taylor…"/>
          <p:cNvSpPr txBox="1"/>
          <p:nvPr/>
        </p:nvSpPr>
        <p:spPr>
          <a:xfrm>
            <a:off x="10179694" y="12852432"/>
            <a:ext cx="402461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Armagh Observatory,  07/13/2017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687" y="150228"/>
            <a:ext cx="1473375" cy="979162"/>
          </a:xfrm>
          <a:prstGeom prst="rect">
            <a:avLst/>
          </a:prstGeom>
          <a:ln w="12700">
            <a:miter lim="400000"/>
          </a:ln>
          <a:effectLst>
            <a:outerShdw blurRad="1016000" dist="2286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8729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4.png"/><Relationship Id="rId7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7.png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9.png"/><Relationship Id="rId3" Type="http://schemas.openxmlformats.org/officeDocument/2006/relationships/image" Target="../media/image37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39.png"/><Relationship Id="rId15" Type="http://schemas.openxmlformats.org/officeDocument/2006/relationships/image" Target="../media/image9.png"/><Relationship Id="rId10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33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27.png"/><Relationship Id="rId5" Type="http://schemas.openxmlformats.org/officeDocument/2006/relationships/image" Target="../media/image46.png"/><Relationship Id="rId10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mbh_merger.png" descr="smbh_merger.png"/>
          <p:cNvPicPr>
            <a:picLocks noChangeAspect="1"/>
          </p:cNvPicPr>
          <p:nvPr/>
        </p:nvPicPr>
        <p:blipFill>
          <a:blip r:embed="rId2">
            <a:alphaModFix amt="89644"/>
          </a:blip>
          <a:stretch>
            <a:fillRect/>
          </a:stretch>
        </p:blipFill>
        <p:spPr>
          <a:xfrm>
            <a:off x="-3067599" y="-8819"/>
            <a:ext cx="30519198" cy="13733638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PULSAR TIMING ARRAYS: II"/>
          <p:cNvSpPr txBox="1">
            <a:spLocks noGrp="1"/>
          </p:cNvSpPr>
          <p:nvPr>
            <p:ph type="title"/>
          </p:nvPr>
        </p:nvSpPr>
        <p:spPr>
          <a:xfrm>
            <a:off x="157642" y="-662006"/>
            <a:ext cx="23234872" cy="4767136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8500" cap="none" spc="-255">
                <a:gradFill flip="none" rotWithShape="1">
                  <a:gsLst>
                    <a:gs pos="0">
                      <a:srgbClr val="FF00F7"/>
                    </a:gs>
                    <a:gs pos="100000">
                      <a:srgbClr val="00E8FF"/>
                    </a:gs>
                  </a:gsLst>
                  <a:lin ang="3967761" scaled="0"/>
                </a:gra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n-US" dirty="0"/>
              <a:t>STOCHASTIC </a:t>
            </a:r>
            <a:br>
              <a:rPr lang="en-US" dirty="0"/>
            </a:br>
            <a:r>
              <a:rPr lang="en-US" dirty="0"/>
              <a:t>GRAVITATIONAL WAVE </a:t>
            </a:r>
            <a:br>
              <a:rPr lang="en-US" dirty="0"/>
            </a:br>
            <a:r>
              <a:rPr lang="en-US" dirty="0"/>
              <a:t>BACKGROUNDS</a:t>
            </a:r>
            <a:endParaRPr dirty="0"/>
          </a:p>
        </p:txBody>
      </p:sp>
      <p:sp>
        <p:nvSpPr>
          <p:cNvPr id="473" name="Rectangle"/>
          <p:cNvSpPr txBox="1"/>
          <p:nvPr/>
        </p:nvSpPr>
        <p:spPr>
          <a:xfrm>
            <a:off x="6017761" y="3833508"/>
            <a:ext cx="12808675" cy="3364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>
              <a:defRPr sz="3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/>
          </a:p>
        </p:txBody>
      </p:sp>
      <p:sp>
        <p:nvSpPr>
          <p:cNvPr id="474" name="Stephen Taylor"/>
          <p:cNvSpPr txBox="1"/>
          <p:nvPr/>
        </p:nvSpPr>
        <p:spPr>
          <a:xfrm>
            <a:off x="6663727" y="3730742"/>
            <a:ext cx="11516742" cy="1741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98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Stephen Taylor </a:t>
            </a:r>
          </a:p>
        </p:txBody>
      </p:sp>
      <p:pic>
        <p:nvPicPr>
          <p:cNvPr id="4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6" y="12063333"/>
            <a:ext cx="2163773" cy="1428732"/>
          </a:xfrm>
          <a:prstGeom prst="rect">
            <a:avLst/>
          </a:prstGeom>
          <a:ln w="25400">
            <a:miter lim="400000"/>
          </a:ln>
          <a:effectLst>
            <a:outerShdw blurRad="469900" dist="538682" dir="5400000" rotWithShape="0">
              <a:srgbClr val="FFFFFF"/>
            </a:outerShdw>
          </a:effectLst>
        </p:spPr>
      </p:pic>
      <p:pic>
        <p:nvPicPr>
          <p:cNvPr id="477" name="Image" descr="Imag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642" y="115648"/>
            <a:ext cx="1796344" cy="2371736"/>
          </a:xfrm>
          <a:prstGeom prst="rect">
            <a:avLst/>
          </a:prstGeom>
          <a:ln w="12700">
            <a:miter lim="400000"/>
          </a:ln>
          <a:effectLst>
            <a:outerShdw blurRad="1270000" dist="635000" dir="5400000" rotWithShape="0">
              <a:srgbClr val="FFFFFF"/>
            </a:outerShdw>
          </a:effectLst>
        </p:spPr>
      </p:pic>
      <p:pic>
        <p:nvPicPr>
          <p:cNvPr id="4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2821" y="11276672"/>
            <a:ext cx="2371772" cy="2371772"/>
          </a:xfrm>
          <a:prstGeom prst="rect">
            <a:avLst/>
          </a:prstGeom>
          <a:ln w="12700">
            <a:miter lim="400000"/>
          </a:ln>
          <a:effectLst>
            <a:outerShdw blurRad="800100" dir="5400000" rotWithShape="0">
              <a:srgbClr val="FFFFFF"/>
            </a:outerShdw>
          </a:effectLst>
        </p:spPr>
      </p:pic>
      <p:pic>
        <p:nvPicPr>
          <p:cNvPr id="4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8950" y="121376"/>
            <a:ext cx="2019515" cy="20300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VU PTA GW Summer School, July 12 2022">
            <a:extLst>
              <a:ext uri="{FF2B5EF4-FFF2-40B4-BE49-F238E27FC236}">
                <a16:creationId xmlns:a16="http://schemas.microsoft.com/office/drawing/2014/main" id="{589C5C36-B6CF-E45B-77EF-1F32BC117E4C}"/>
              </a:ext>
            </a:extLst>
          </p:cNvPr>
          <p:cNvSpPr txBox="1"/>
          <p:nvPr/>
        </p:nvSpPr>
        <p:spPr>
          <a:xfrm>
            <a:off x="4600428" y="12463284"/>
            <a:ext cx="15183144" cy="1106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VU PTA GW Summer School, July </a:t>
            </a:r>
            <a:r>
              <a:rPr lang="en-US" dirty="0"/>
              <a:t>10</a:t>
            </a:r>
            <a:r>
              <a:rPr dirty="0"/>
              <a:t> 202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3" name="Assistant Professor of Physics &amp; Astronomy…">
            <a:extLst>
              <a:ext uri="{FF2B5EF4-FFF2-40B4-BE49-F238E27FC236}">
                <a16:creationId xmlns:a16="http://schemas.microsoft.com/office/drawing/2014/main" id="{C6276E48-ABA9-8423-0871-C3D705379D69}"/>
              </a:ext>
            </a:extLst>
          </p:cNvPr>
          <p:cNvSpPr txBox="1"/>
          <p:nvPr/>
        </p:nvSpPr>
        <p:spPr>
          <a:xfrm>
            <a:off x="8594423" y="5491547"/>
            <a:ext cx="7449154" cy="202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000" i="1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3200" dirty="0"/>
              <a:t>Assistant Professor of Physics &amp; Astronomy</a:t>
            </a:r>
          </a:p>
          <a:p>
            <a:pPr>
              <a:defRPr sz="3000" i="1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VANDERBILT UNIVERSITY, Nashville TN</a:t>
            </a:r>
          </a:p>
          <a:p>
            <a:pPr>
              <a:defRPr sz="3000" i="1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  <a:p>
            <a:pPr>
              <a:defRPr sz="3000" i="1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Chair, </a:t>
            </a:r>
            <a:r>
              <a:rPr dirty="0" err="1"/>
              <a:t>NANOGrav</a:t>
            </a:r>
            <a:r>
              <a:rPr lang="en-US" dirty="0"/>
              <a:t> Collaboration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Line"/>
          <p:cNvSpPr/>
          <p:nvPr/>
        </p:nvSpPr>
        <p:spPr>
          <a:xfrm>
            <a:off x="1020617" y="1751161"/>
            <a:ext cx="14685942" cy="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814" name="pta_spectrum_summary.pdf" descr="pta_spectrum_summary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269" y="2129414"/>
            <a:ext cx="21397462" cy="10807868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Supermassive Binary Black Holes"/>
          <p:cNvSpPr txBox="1"/>
          <p:nvPr/>
        </p:nvSpPr>
        <p:spPr>
          <a:xfrm>
            <a:off x="937916" y="335642"/>
            <a:ext cx="16450628" cy="1438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5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t>Supermassive Binary Black Holes</a:t>
            </a:r>
          </a:p>
        </p:txBody>
      </p:sp>
      <p:sp>
        <p:nvSpPr>
          <p:cNvPr id="816" name="coalescence timescale can be Myrs"/>
          <p:cNvSpPr txBox="1"/>
          <p:nvPr/>
        </p:nvSpPr>
        <p:spPr>
          <a:xfrm>
            <a:off x="12025945" y="2039615"/>
            <a:ext cx="9176513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5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coalescence timescale can be Myrs</a:t>
            </a:r>
          </a:p>
        </p:txBody>
      </p:sp>
      <p:sp>
        <p:nvSpPr>
          <p:cNvPr id="817" name="signal is present in entire data stream"/>
          <p:cNvSpPr txBox="1"/>
          <p:nvPr/>
        </p:nvSpPr>
        <p:spPr>
          <a:xfrm>
            <a:off x="13382183" y="2717652"/>
            <a:ext cx="9653694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5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signal is present in entire data stream</a:t>
            </a:r>
          </a:p>
        </p:txBody>
      </p:sp>
      <p:grpSp>
        <p:nvGrpSpPr>
          <p:cNvPr id="820" name="Group"/>
          <p:cNvGrpSpPr/>
          <p:nvPr/>
        </p:nvGrpSpPr>
        <p:grpSpPr>
          <a:xfrm>
            <a:off x="12849866" y="2965118"/>
            <a:ext cx="497524" cy="257545"/>
            <a:chOff x="0" y="0"/>
            <a:chExt cx="497522" cy="257543"/>
          </a:xfrm>
        </p:grpSpPr>
        <p:sp>
          <p:nvSpPr>
            <p:cNvPr id="818" name="Line"/>
            <p:cNvSpPr/>
            <p:nvPr/>
          </p:nvSpPr>
          <p:spPr>
            <a:xfrm>
              <a:off x="0" y="243071"/>
              <a:ext cx="497523" cy="1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19" name="Line"/>
            <p:cNvSpPr/>
            <p:nvPr/>
          </p:nvSpPr>
          <p:spPr>
            <a:xfrm flipV="1">
              <a:off x="3305" y="0"/>
              <a:ext cx="1" cy="257544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F7377111-2737-2670-5FA5-DF06C20B2EC8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2F22C676-3694-BB3F-B402-F0CF7A0E5D2B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EE2C6AF8-F698-CA55-46EB-CA6F385D27EF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999B597E-B576-FF14-826D-1E82897ED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AAA1E39A-CB18-D336-BFE2-763065EE1DCA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10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AD6F7FBD-DF76-B1DC-2DB0-0C0F5A2D3E87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E8989635-02F4-9B26-7A22-4649BD86B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8C79F6A6-7376-41D2-B4FB-FD5F57E4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0FE0BEC-BE42-67B2-A301-31E12DB56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101FC-DDEB-DF7C-00FA-CEFA2D45CFBD}"/>
              </a:ext>
            </a:extLst>
          </p:cNvPr>
          <p:cNvSpPr txBox="1"/>
          <p:nvPr/>
        </p:nvSpPr>
        <p:spPr>
          <a:xfrm>
            <a:off x="7663545" y="12877010"/>
            <a:ext cx="9274629" cy="6982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CREDIT: ARIANNA RENZINI</a:t>
            </a:r>
          </a:p>
        </p:txBody>
      </p:sp>
    </p:spTree>
    <p:extLst>
      <p:ext uri="{BB962C8B-B14F-4D97-AF65-F5344CB8AC3E}">
        <p14:creationId xmlns:p14="http://schemas.microsoft.com/office/powerpoint/2010/main" val="11782921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973397F-8F6A-A037-D45E-68BCC4C7E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34"/>
          <a:stretch/>
        </p:blipFill>
        <p:spPr>
          <a:xfrm>
            <a:off x="15430556" y="6972920"/>
            <a:ext cx="7037734" cy="5607313"/>
          </a:xfrm>
          <a:prstGeom prst="rect">
            <a:avLst/>
          </a:prstGeom>
          <a:noFill/>
        </p:spPr>
      </p:pic>
      <p:pic>
        <p:nvPicPr>
          <p:cNvPr id="1026" name="Picture 2" descr="The Hellings-Downs curve | Download Scientific Diagram">
            <a:extLst>
              <a:ext uri="{FF2B5EF4-FFF2-40B4-BE49-F238E27FC236}">
                <a16:creationId xmlns:a16="http://schemas.microsoft.com/office/drawing/2014/main" id="{2CFBB338-965A-66BE-092C-7DA3E238B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35765"/>
            <a:ext cx="6521697" cy="498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F5A3CEF-083C-BE8C-DD15-0AE80B060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69"/>
          <a:stretch/>
        </p:blipFill>
        <p:spPr>
          <a:xfrm>
            <a:off x="8426697" y="2730909"/>
            <a:ext cx="7347382" cy="5665630"/>
          </a:xfrm>
          <a:prstGeom prst="rect">
            <a:avLst/>
          </a:prstGeom>
          <a:noFill/>
        </p:spPr>
      </p:pic>
      <p:pic>
        <p:nvPicPr>
          <p:cNvPr id="1028" name="Picture 4" descr="Did the Pulsar Timing Array Actually Detect Colliding Primordial Black  Holes? - Universe Today">
            <a:extLst>
              <a:ext uri="{FF2B5EF4-FFF2-40B4-BE49-F238E27FC236}">
                <a16:creationId xmlns:a16="http://schemas.microsoft.com/office/drawing/2014/main" id="{169A49D9-5D34-E443-8F84-BBBB13F88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430" y="6783106"/>
            <a:ext cx="4112675" cy="231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oking ahead to the LISA gravitational-wave detector | Astronomy.com">
            <a:extLst>
              <a:ext uri="{FF2B5EF4-FFF2-40B4-BE49-F238E27FC236}">
                <a16:creationId xmlns:a16="http://schemas.microsoft.com/office/drawing/2014/main" id="{031A6B25-AE12-91BE-ECB6-269163DBC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073" y="8677442"/>
            <a:ext cx="4019087" cy="262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s | Gravitational waves from a binary black hole merger observed by LIGO  and Virgo | LIGO Lab | Caltech">
            <a:extLst>
              <a:ext uri="{FF2B5EF4-FFF2-40B4-BE49-F238E27FC236}">
                <a16:creationId xmlns:a16="http://schemas.microsoft.com/office/drawing/2014/main" id="{B8B928C5-E664-AB6E-DD23-D509EEEE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875" y="3774990"/>
            <a:ext cx="4669513" cy="262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A7A60472-687C-5972-6FC5-1C4A8A5B7FAE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034E8234-F582-5BCD-F243-60DD3A50B356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9" name="Rectangle">
                <a:extLst>
                  <a:ext uri="{FF2B5EF4-FFF2-40B4-BE49-F238E27FC236}">
                    <a16:creationId xmlns:a16="http://schemas.microsoft.com/office/drawing/2014/main" id="{BC5FD5C3-6E40-9798-93AD-46983BB10BBC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11" name="Image" descr="Image">
                <a:extLst>
                  <a:ext uri="{FF2B5EF4-FFF2-40B4-BE49-F238E27FC236}">
                    <a16:creationId xmlns:a16="http://schemas.microsoft.com/office/drawing/2014/main" id="{E38CB175-B660-1644-FB64-9CCEE75E1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" name="UT Knoxville | Nov 27 2023">
                <a:extLst>
                  <a:ext uri="{FF2B5EF4-FFF2-40B4-BE49-F238E27FC236}">
                    <a16:creationId xmlns:a16="http://schemas.microsoft.com/office/drawing/2014/main" id="{5EB18C04-5785-CCFC-32E8-C370D8827BBD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10 2024</a:t>
                </a:r>
              </a:p>
            </p:txBody>
          </p:sp>
          <p:sp>
            <p:nvSpPr>
              <p:cNvPr id="13" name="Stephen R. Taylor">
                <a:extLst>
                  <a:ext uri="{FF2B5EF4-FFF2-40B4-BE49-F238E27FC236}">
                    <a16:creationId xmlns:a16="http://schemas.microsoft.com/office/drawing/2014/main" id="{503C26B6-5D07-600D-14A7-A8E0DBE0E4F1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14" name="Image" descr="Image">
                <a:extLst>
                  <a:ext uri="{FF2B5EF4-FFF2-40B4-BE49-F238E27FC236}">
                    <a16:creationId xmlns:a16="http://schemas.microsoft.com/office/drawing/2014/main" id="{405551C6-03F4-B1F3-8690-128ABCE1D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EA0113DD-46FA-F26A-89C8-83CBE77C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107270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Line"/>
          <p:cNvSpPr/>
          <p:nvPr/>
        </p:nvSpPr>
        <p:spPr>
          <a:xfrm>
            <a:off x="1020617" y="1751161"/>
            <a:ext cx="14685942" cy="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483" name="PulsGravDet.mp4" descr="PulsGravDe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021" y="3902064"/>
            <a:ext cx="10731862" cy="8344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hazboun_gwvideo.mp4" descr="hazboun_gwvideo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272919" y="3268288"/>
            <a:ext cx="11018361" cy="9612113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1 pulsar"/>
          <p:cNvSpPr txBox="1"/>
          <p:nvPr/>
        </p:nvSpPr>
        <p:spPr>
          <a:xfrm>
            <a:off x="4846354" y="2386875"/>
            <a:ext cx="24491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1 pulsar</a:t>
            </a:r>
          </a:p>
        </p:txBody>
      </p:sp>
      <p:sp>
        <p:nvSpPr>
          <p:cNvPr id="486" name="an array of pulsars"/>
          <p:cNvSpPr txBox="1"/>
          <p:nvPr/>
        </p:nvSpPr>
        <p:spPr>
          <a:xfrm>
            <a:off x="15057631" y="2297880"/>
            <a:ext cx="54489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an array of pulsars</a:t>
            </a:r>
          </a:p>
        </p:txBody>
      </p:sp>
      <p:sp>
        <p:nvSpPr>
          <p:cNvPr id="495" name="Pulsar Timing Arrays"/>
          <p:cNvSpPr txBox="1"/>
          <p:nvPr/>
        </p:nvSpPr>
        <p:spPr>
          <a:xfrm>
            <a:off x="954315" y="359766"/>
            <a:ext cx="10111805" cy="1438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5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t>Pulsar Timing Arrays</a:t>
            </a: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3E5BFE49-FCB9-0B23-E03D-CB42C274E876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5C8EF590-32FA-B687-635F-5FF8C92991ED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0539D885-3641-C941-2707-6D58F3617E82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2FBF8BA6-4B0F-6294-012C-2BCA7655B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AC79BDAF-097A-273F-2DA7-3ABE8C7699F5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10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7285C4C8-C4A0-0CF4-84B8-FD62D59F2252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DBB74EBB-0EA3-E49D-B915-05972593E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AFE2D65B-7349-C485-E096-A6BB71E1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213" fill="hold"/>
                                        <p:tgtEl>
                                          <p:spTgt spid="4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213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0059" fill="hold"/>
                                        <p:tgtEl>
                                          <p:spTgt spid="4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59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3" fill="hold" display="0">
                  <p:stCondLst>
                    <p:cond delay="indefinite"/>
                  </p:stCondLst>
                </p:cTn>
                <p:tgtEl>
                  <p:spTgt spid="483"/>
                </p:tgtEl>
              </p:cMediaNode>
            </p:video>
            <p:seq concurrent="1" prevAc="none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3"/>
                  </p:tgtEl>
                </p:cond>
              </p:nextCondLst>
            </p:seq>
            <p:video>
              <p:cMediaNode vol="100000">
                <p:cTn id="29" fill="hold" display="0">
                  <p:stCondLst>
                    <p:cond delay="indefinite"/>
                  </p:stCondLst>
                </p:cTn>
                <p:tgtEl>
                  <p:spTgt spid="484"/>
                </p:tgtEl>
              </p:cMediaNode>
            </p:video>
            <p:seq concurrent="1" prevAc="none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4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4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4"/>
                  </p:tgtEl>
                </p:cond>
              </p:nextCondLst>
            </p:seq>
          </p:childTnLst>
        </p:cTn>
      </p:par>
    </p:tnLst>
    <p:bldLst>
      <p:bldP spid="483" grpId="1" animBg="1" advAuto="0"/>
      <p:bldP spid="484" grpId="4" animBg="1" advAuto="0"/>
      <p:bldP spid="485" grpId="3" animBg="1" advAuto="0"/>
      <p:bldP spid="486" grpId="6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30" descr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18288000" cy="136223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8" name="Group 70"/>
          <p:cNvGrpSpPr/>
          <p:nvPr/>
        </p:nvGrpSpPr>
        <p:grpSpPr>
          <a:xfrm>
            <a:off x="2540904" y="0"/>
            <a:ext cx="20826193" cy="13716000"/>
            <a:chOff x="0" y="0"/>
            <a:chExt cx="20826192" cy="13716000"/>
          </a:xfrm>
        </p:grpSpPr>
        <p:pic>
          <p:nvPicPr>
            <p:cNvPr id="500" name="Picture 59" descr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0826193" cy="137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1" name="Straight Connector 45"/>
            <p:cNvSpPr/>
            <p:nvPr/>
          </p:nvSpPr>
          <p:spPr>
            <a:xfrm flipH="1">
              <a:off x="9511396" y="1371599"/>
              <a:ext cx="2730501" cy="6172202"/>
            </a:xfrm>
            <a:prstGeom prst="line">
              <a:avLst/>
            </a:prstGeom>
            <a:noFill/>
            <a:ln w="101600" cap="flat">
              <a:solidFill>
                <a:srgbClr val="D9D9D9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2" name="Straight Connector 47"/>
            <p:cNvSpPr/>
            <p:nvPr/>
          </p:nvSpPr>
          <p:spPr>
            <a:xfrm flipH="1" flipV="1">
              <a:off x="9524099" y="7467600"/>
              <a:ext cx="3022598" cy="304800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3" name="Straight Connector 50"/>
            <p:cNvSpPr/>
            <p:nvPr/>
          </p:nvSpPr>
          <p:spPr>
            <a:xfrm flipV="1">
              <a:off x="5993496" y="7924800"/>
              <a:ext cx="3048001" cy="3352800"/>
            </a:xfrm>
            <a:prstGeom prst="line">
              <a:avLst/>
            </a:prstGeom>
            <a:noFill/>
            <a:ln w="101600" cap="flat">
              <a:solidFill>
                <a:srgbClr val="D9D9D9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04" name="Picture 37" descr="Picture 37"/>
            <p:cNvPicPr>
              <a:picLocks noChangeAspect="1"/>
            </p:cNvPicPr>
            <p:nvPr/>
          </p:nvPicPr>
          <p:blipFill>
            <a:blip r:embed="rId5"/>
            <a:srcRect l="47750" t="34121" r="26308" b="29584"/>
            <a:stretch>
              <a:fillRect/>
            </a:stretch>
          </p:blipFill>
          <p:spPr>
            <a:xfrm>
              <a:off x="5688696" y="4758266"/>
              <a:ext cx="1235473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5" name="Picture 38" descr="Picture 38"/>
            <p:cNvPicPr>
              <a:picLocks noChangeAspect="1"/>
            </p:cNvPicPr>
            <p:nvPr/>
          </p:nvPicPr>
          <p:blipFill>
            <a:blip r:embed="rId6"/>
            <a:srcRect l="47750" t="34121" r="26308" b="29584"/>
            <a:stretch>
              <a:fillRect/>
            </a:stretch>
          </p:blipFill>
          <p:spPr>
            <a:xfrm>
              <a:off x="5383896" y="10667999"/>
              <a:ext cx="1235473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6" name="Picture 39" descr="Picture 39"/>
            <p:cNvPicPr>
              <a:picLocks noChangeAspect="1"/>
            </p:cNvPicPr>
            <p:nvPr/>
          </p:nvPicPr>
          <p:blipFill>
            <a:blip r:embed="rId7"/>
            <a:srcRect l="47750" t="34121" r="26308" b="29584"/>
            <a:stretch>
              <a:fillRect/>
            </a:stretch>
          </p:blipFill>
          <p:spPr>
            <a:xfrm>
              <a:off x="11632296" y="609599"/>
              <a:ext cx="1235473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7" name="Picture 40" descr="Picture 40"/>
            <p:cNvPicPr>
              <a:picLocks noChangeAspect="1"/>
            </p:cNvPicPr>
            <p:nvPr/>
          </p:nvPicPr>
          <p:blipFill>
            <a:blip r:embed="rId5"/>
            <a:srcRect l="47750" t="34121" r="26308" b="29584"/>
            <a:stretch>
              <a:fillRect/>
            </a:stretch>
          </p:blipFill>
          <p:spPr>
            <a:xfrm>
              <a:off x="12041116" y="4395409"/>
              <a:ext cx="1235473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8" name="Picture 41" descr="Picture 41"/>
            <p:cNvPicPr>
              <a:picLocks noChangeAspect="1"/>
            </p:cNvPicPr>
            <p:nvPr/>
          </p:nvPicPr>
          <p:blipFill>
            <a:blip r:embed="rId8"/>
            <a:srcRect l="47750" t="34121" r="26308" b="29584"/>
            <a:stretch>
              <a:fillRect/>
            </a:stretch>
          </p:blipFill>
          <p:spPr>
            <a:xfrm>
              <a:off x="12089496" y="10058399"/>
              <a:ext cx="1235473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9" name="Picture 42" descr="Picture 42"/>
            <p:cNvPicPr>
              <a:picLocks noChangeAspect="1"/>
            </p:cNvPicPr>
            <p:nvPr/>
          </p:nvPicPr>
          <p:blipFill>
            <a:blip r:embed="rId5"/>
            <a:srcRect l="47750" t="34121" r="26308" b="29584"/>
            <a:stretch>
              <a:fillRect/>
            </a:stretch>
          </p:blipFill>
          <p:spPr>
            <a:xfrm>
              <a:off x="10074430" y="12191999"/>
              <a:ext cx="123547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10" name="Straight Connector 46"/>
            <p:cNvSpPr/>
            <p:nvPr/>
          </p:nvSpPr>
          <p:spPr>
            <a:xfrm flipH="1">
              <a:off x="9524100" y="5181599"/>
              <a:ext cx="2870197" cy="2286002"/>
            </a:xfrm>
            <a:prstGeom prst="line">
              <a:avLst/>
            </a:prstGeom>
            <a:noFill/>
            <a:ln w="101600" cap="flat">
              <a:solidFill>
                <a:srgbClr val="D9D9D9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1" name="Straight Connector 48"/>
            <p:cNvSpPr/>
            <p:nvPr/>
          </p:nvSpPr>
          <p:spPr>
            <a:xfrm flipH="1" flipV="1">
              <a:off x="9524100" y="7391399"/>
              <a:ext cx="1041397" cy="5105402"/>
            </a:xfrm>
            <a:prstGeom prst="line">
              <a:avLst/>
            </a:prstGeom>
            <a:noFill/>
            <a:ln w="101600" cap="flat">
              <a:solidFill>
                <a:srgbClr val="BFBFB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12" name="Straight Connector 51"/>
            <p:cNvSpPr/>
            <p:nvPr/>
          </p:nvSpPr>
          <p:spPr>
            <a:xfrm>
              <a:off x="6450695" y="5486400"/>
              <a:ext cx="3073406" cy="2070100"/>
            </a:xfrm>
            <a:prstGeom prst="line">
              <a:avLst/>
            </a:prstGeom>
            <a:noFill/>
            <a:ln w="101600" cap="flat">
              <a:solidFill>
                <a:srgbClr val="A6A6A6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13" name="Picture 35" descr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4296" y="6553200"/>
              <a:ext cx="1828801" cy="182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4" name="Straight Connector 44"/>
            <p:cNvSpPr/>
            <p:nvPr/>
          </p:nvSpPr>
          <p:spPr>
            <a:xfrm>
              <a:off x="7974695" y="914400"/>
              <a:ext cx="1371602" cy="594360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15" name="Picture 36" descr="Picture 36"/>
            <p:cNvPicPr>
              <a:picLocks noChangeAspect="1"/>
            </p:cNvPicPr>
            <p:nvPr/>
          </p:nvPicPr>
          <p:blipFill>
            <a:blip r:embed="rId10"/>
            <a:srcRect l="47750" t="34121" r="26308" b="29584"/>
            <a:stretch>
              <a:fillRect/>
            </a:stretch>
          </p:blipFill>
          <p:spPr>
            <a:xfrm>
              <a:off x="7365096" y="152399"/>
              <a:ext cx="1235473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16" name="Straight Connector 49"/>
            <p:cNvSpPr/>
            <p:nvPr/>
          </p:nvSpPr>
          <p:spPr>
            <a:xfrm flipV="1">
              <a:off x="7669896" y="8077199"/>
              <a:ext cx="1676401" cy="4724402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17" name="Picture 43" descr="Picture 43"/>
            <p:cNvPicPr>
              <a:picLocks noChangeAspect="1"/>
            </p:cNvPicPr>
            <p:nvPr/>
          </p:nvPicPr>
          <p:blipFill>
            <a:blip r:embed="rId11"/>
            <a:srcRect l="47750" t="34121" r="26308" b="29584"/>
            <a:stretch>
              <a:fillRect/>
            </a:stretch>
          </p:blipFill>
          <p:spPr>
            <a:xfrm>
              <a:off x="7060296" y="12230099"/>
              <a:ext cx="1235473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519" name="Credit: NANOGrav Space Public Outreach Team"/>
          <p:cNvSpPr txBox="1"/>
          <p:nvPr/>
        </p:nvSpPr>
        <p:spPr>
          <a:xfrm>
            <a:off x="15974734" y="12450623"/>
            <a:ext cx="839927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Credit: NANOGrav Space Public Outreach Team</a:t>
            </a: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553F63D1-45C0-8F47-C5ED-6460F1435A8F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F286D3AC-DB21-4427-0AB8-3B7665BF1F9F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70C9D7FC-D19E-FC32-5AE9-EE6AC3E636E6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C157DB6F-E464-594F-39DA-A38DD8B19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A07D7B59-A669-C43F-7E6D-53F8AFEE66FF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10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293C523B-7E9F-03D1-5EE8-3B34CDBA7C9D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486D8B91-2BD9-D9AD-EAE8-E2F6FA145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C659E5BC-FDB1-DFFF-FBC8-815274530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Picture 16" descr="Picture 16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3200400"/>
            <a:ext cx="4924736" cy="3497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Picture 41" descr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442" y="7994315"/>
            <a:ext cx="6129429" cy="46105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1" name="Group 140"/>
          <p:cNvGrpSpPr/>
          <p:nvPr/>
        </p:nvGrpSpPr>
        <p:grpSpPr>
          <a:xfrm>
            <a:off x="13246738" y="4864703"/>
            <a:ext cx="686494" cy="1143005"/>
            <a:chOff x="36" y="0"/>
            <a:chExt cx="686493" cy="1143003"/>
          </a:xfrm>
        </p:grpSpPr>
        <p:sp>
          <p:nvSpPr>
            <p:cNvPr id="534" name="Straight Connector 122"/>
            <p:cNvSpPr/>
            <p:nvPr/>
          </p:nvSpPr>
          <p:spPr>
            <a:xfrm>
              <a:off x="93620" y="105406"/>
              <a:ext cx="236065" cy="533619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5" name="Straight Connector 123"/>
            <p:cNvSpPr/>
            <p:nvPr/>
          </p:nvSpPr>
          <p:spPr>
            <a:xfrm flipV="1">
              <a:off x="67268" y="632439"/>
              <a:ext cx="261319" cy="263515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6" name="Straight Connector 124"/>
            <p:cNvSpPr/>
            <p:nvPr/>
          </p:nvSpPr>
          <p:spPr>
            <a:xfrm flipH="1" flipV="1">
              <a:off x="370312" y="671966"/>
              <a:ext cx="263516" cy="289867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37" name="Picture 125" descr="Picture 125"/>
            <p:cNvPicPr>
              <a:picLocks noChangeAspect="1"/>
            </p:cNvPicPr>
            <p:nvPr/>
          </p:nvPicPr>
          <p:blipFill>
            <a:blip r:embed="rId6"/>
            <a:srcRect l="47750" t="34121" r="26321" b="29583"/>
            <a:stretch>
              <a:fillRect/>
            </a:stretch>
          </p:blipFill>
          <p:spPr>
            <a:xfrm flipH="1">
              <a:off x="553419" y="398201"/>
              <a:ext cx="106760" cy="9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0" y="0"/>
                  </a:moveTo>
                  <a:cubicBezTo>
                    <a:pt x="4873" y="0"/>
                    <a:pt x="0" y="4792"/>
                    <a:pt x="0" y="10757"/>
                  </a:cubicBezTo>
                  <a:cubicBezTo>
                    <a:pt x="0" y="16721"/>
                    <a:pt x="4873" y="21600"/>
                    <a:pt x="10840" y="21600"/>
                  </a:cubicBezTo>
                  <a:cubicBezTo>
                    <a:pt x="16807" y="21600"/>
                    <a:pt x="21600" y="16721"/>
                    <a:pt x="21600" y="10757"/>
                  </a:cubicBezTo>
                  <a:cubicBezTo>
                    <a:pt x="21600" y="4792"/>
                    <a:pt x="16807" y="0"/>
                    <a:pt x="10840" y="0"/>
                  </a:cubicBezTo>
                  <a:close/>
                </a:path>
              </a:pathLst>
            </a:custGeom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538" name="Picture 126" descr="Picture 126"/>
            <p:cNvPicPr>
              <a:picLocks noChangeAspect="1"/>
            </p:cNvPicPr>
            <p:nvPr/>
          </p:nvPicPr>
          <p:blipFill>
            <a:blip r:embed="rId7"/>
            <a:srcRect l="47750" t="34121" r="26321" b="29583"/>
            <a:stretch>
              <a:fillRect/>
            </a:stretch>
          </p:blipFill>
          <p:spPr>
            <a:xfrm flipH="1">
              <a:off x="579770" y="909129"/>
              <a:ext cx="106761" cy="9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0" y="0"/>
                  </a:moveTo>
                  <a:cubicBezTo>
                    <a:pt x="4873" y="0"/>
                    <a:pt x="0" y="4792"/>
                    <a:pt x="0" y="10757"/>
                  </a:cubicBezTo>
                  <a:cubicBezTo>
                    <a:pt x="0" y="16721"/>
                    <a:pt x="4873" y="21600"/>
                    <a:pt x="10840" y="21600"/>
                  </a:cubicBezTo>
                  <a:cubicBezTo>
                    <a:pt x="16807" y="21600"/>
                    <a:pt x="21600" y="16721"/>
                    <a:pt x="21600" y="10757"/>
                  </a:cubicBezTo>
                  <a:cubicBezTo>
                    <a:pt x="21600" y="4792"/>
                    <a:pt x="16807" y="0"/>
                    <a:pt x="10840" y="0"/>
                  </a:cubicBezTo>
                  <a:close/>
                </a:path>
              </a:pathLst>
            </a:custGeom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539" name="Picture 127" descr="Picture 127"/>
            <p:cNvPicPr>
              <a:picLocks noChangeAspect="1"/>
            </p:cNvPicPr>
            <p:nvPr/>
          </p:nvPicPr>
          <p:blipFill>
            <a:blip r:embed="rId8"/>
            <a:srcRect l="47750" t="34121" r="26321" b="29583"/>
            <a:stretch>
              <a:fillRect/>
            </a:stretch>
          </p:blipFill>
          <p:spPr>
            <a:xfrm flipH="1">
              <a:off x="39563" y="39527"/>
              <a:ext cx="106761" cy="9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0" y="0"/>
                  </a:moveTo>
                  <a:cubicBezTo>
                    <a:pt x="4873" y="0"/>
                    <a:pt x="0" y="4792"/>
                    <a:pt x="0" y="10757"/>
                  </a:cubicBezTo>
                  <a:cubicBezTo>
                    <a:pt x="0" y="16721"/>
                    <a:pt x="4873" y="21600"/>
                    <a:pt x="10840" y="21600"/>
                  </a:cubicBezTo>
                  <a:cubicBezTo>
                    <a:pt x="16807" y="21600"/>
                    <a:pt x="21600" y="16721"/>
                    <a:pt x="21600" y="10757"/>
                  </a:cubicBezTo>
                  <a:cubicBezTo>
                    <a:pt x="21600" y="4792"/>
                    <a:pt x="16807" y="0"/>
                    <a:pt x="10840" y="0"/>
                  </a:cubicBezTo>
                  <a:close/>
                </a:path>
              </a:pathLst>
            </a:custGeom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540" name="Picture 128" descr="Picture 128"/>
            <p:cNvPicPr>
              <a:picLocks noChangeAspect="1"/>
            </p:cNvPicPr>
            <p:nvPr/>
          </p:nvPicPr>
          <p:blipFill>
            <a:blip r:embed="rId6"/>
            <a:srcRect l="47750" t="34121" r="26321" b="29583"/>
            <a:stretch>
              <a:fillRect/>
            </a:stretch>
          </p:blipFill>
          <p:spPr>
            <a:xfrm flipH="1">
              <a:off x="4219" y="366830"/>
              <a:ext cx="106760" cy="9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0" y="0"/>
                  </a:moveTo>
                  <a:cubicBezTo>
                    <a:pt x="4873" y="0"/>
                    <a:pt x="0" y="4792"/>
                    <a:pt x="0" y="10757"/>
                  </a:cubicBezTo>
                  <a:cubicBezTo>
                    <a:pt x="0" y="16721"/>
                    <a:pt x="4873" y="21600"/>
                    <a:pt x="10840" y="21600"/>
                  </a:cubicBezTo>
                  <a:cubicBezTo>
                    <a:pt x="16807" y="21600"/>
                    <a:pt x="21600" y="16721"/>
                    <a:pt x="21600" y="10757"/>
                  </a:cubicBezTo>
                  <a:cubicBezTo>
                    <a:pt x="21600" y="4792"/>
                    <a:pt x="16807" y="0"/>
                    <a:pt x="10840" y="0"/>
                  </a:cubicBezTo>
                  <a:close/>
                </a:path>
              </a:pathLst>
            </a:custGeom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541" name="Picture 129" descr="Picture 129"/>
            <p:cNvPicPr>
              <a:picLocks noChangeAspect="1"/>
            </p:cNvPicPr>
            <p:nvPr/>
          </p:nvPicPr>
          <p:blipFill>
            <a:blip r:embed="rId9"/>
            <a:srcRect l="47750" t="34121" r="26321" b="29583"/>
            <a:stretch>
              <a:fillRect/>
            </a:stretch>
          </p:blipFill>
          <p:spPr>
            <a:xfrm flipH="1">
              <a:off x="36" y="856426"/>
              <a:ext cx="106761" cy="9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0" y="0"/>
                  </a:moveTo>
                  <a:cubicBezTo>
                    <a:pt x="4873" y="0"/>
                    <a:pt x="0" y="4792"/>
                    <a:pt x="0" y="10757"/>
                  </a:cubicBezTo>
                  <a:cubicBezTo>
                    <a:pt x="0" y="16721"/>
                    <a:pt x="4873" y="21600"/>
                    <a:pt x="10840" y="21600"/>
                  </a:cubicBezTo>
                  <a:cubicBezTo>
                    <a:pt x="16807" y="21600"/>
                    <a:pt x="21600" y="16721"/>
                    <a:pt x="21600" y="10757"/>
                  </a:cubicBezTo>
                  <a:cubicBezTo>
                    <a:pt x="21600" y="4792"/>
                    <a:pt x="16807" y="0"/>
                    <a:pt x="10840" y="0"/>
                  </a:cubicBezTo>
                  <a:close/>
                </a:path>
              </a:pathLst>
            </a:custGeom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</p:pic>
        <p:pic>
          <p:nvPicPr>
            <p:cNvPr id="542" name="Picture 130" descr="Picture 130"/>
            <p:cNvPicPr>
              <a:picLocks noChangeAspect="1"/>
            </p:cNvPicPr>
            <p:nvPr/>
          </p:nvPicPr>
          <p:blipFill>
            <a:blip r:embed="rId6"/>
            <a:srcRect l="47750" t="34121" r="26321" b="29583"/>
            <a:stretch>
              <a:fillRect/>
            </a:stretch>
          </p:blipFill>
          <p:spPr>
            <a:xfrm flipH="1">
              <a:off x="174249" y="1040887"/>
              <a:ext cx="106760" cy="9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0" y="0"/>
                  </a:moveTo>
                  <a:cubicBezTo>
                    <a:pt x="4873" y="0"/>
                    <a:pt x="0" y="4792"/>
                    <a:pt x="0" y="10757"/>
                  </a:cubicBezTo>
                  <a:cubicBezTo>
                    <a:pt x="0" y="16721"/>
                    <a:pt x="4873" y="21600"/>
                    <a:pt x="10840" y="21600"/>
                  </a:cubicBezTo>
                  <a:cubicBezTo>
                    <a:pt x="16807" y="21600"/>
                    <a:pt x="21600" y="16721"/>
                    <a:pt x="21600" y="10757"/>
                  </a:cubicBezTo>
                  <a:cubicBezTo>
                    <a:pt x="21600" y="4792"/>
                    <a:pt x="16807" y="0"/>
                    <a:pt x="10840" y="0"/>
                  </a:cubicBezTo>
                  <a:close/>
                </a:path>
              </a:pathLst>
            </a:custGeom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</p:pic>
        <p:sp>
          <p:nvSpPr>
            <p:cNvPr id="543" name="Straight Connector 131"/>
            <p:cNvSpPr/>
            <p:nvPr/>
          </p:nvSpPr>
          <p:spPr>
            <a:xfrm>
              <a:off x="80444" y="434801"/>
              <a:ext cx="248143" cy="197637"/>
            </a:xfrm>
            <a:prstGeom prst="line">
              <a:avLst/>
            </a:prstGeom>
            <a:noFill/>
            <a:ln w="12700" cap="flat">
              <a:solidFill>
                <a:srgbClr val="D9D9D9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4" name="Straight Connector 132"/>
            <p:cNvSpPr/>
            <p:nvPr/>
          </p:nvSpPr>
          <p:spPr>
            <a:xfrm flipV="1">
              <a:off x="238553" y="625851"/>
              <a:ext cx="90035" cy="441389"/>
            </a:xfrm>
            <a:prstGeom prst="line">
              <a:avLst/>
            </a:prstGeom>
            <a:noFill/>
            <a:ln w="3175" cap="flat">
              <a:solidFill>
                <a:srgbClr val="BFBFB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45" name="Straight Connector 133"/>
            <p:cNvSpPr/>
            <p:nvPr/>
          </p:nvSpPr>
          <p:spPr>
            <a:xfrm flipH="1">
              <a:off x="328589" y="461152"/>
              <a:ext cx="265711" cy="178971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46" name="Picture 134" descr="Picture 1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251729" y="553383"/>
              <a:ext cx="158110" cy="158110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</p:pic>
        <p:sp>
          <p:nvSpPr>
            <p:cNvPr id="547" name="Straight Connector 135"/>
            <p:cNvSpPr/>
            <p:nvPr/>
          </p:nvSpPr>
          <p:spPr>
            <a:xfrm flipH="1">
              <a:off x="343961" y="65878"/>
              <a:ext cx="118581" cy="513855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48" name="Picture 136" descr="Picture 136"/>
            <p:cNvPicPr>
              <a:picLocks noChangeAspect="1"/>
            </p:cNvPicPr>
            <p:nvPr/>
          </p:nvPicPr>
          <p:blipFill>
            <a:blip r:embed="rId11"/>
            <a:srcRect l="47750" t="34121" r="26321" b="29583"/>
            <a:stretch>
              <a:fillRect/>
            </a:stretch>
          </p:blipFill>
          <p:spPr>
            <a:xfrm flipH="1">
              <a:off x="408485" y="0"/>
              <a:ext cx="106761" cy="98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0" y="0"/>
                  </a:moveTo>
                  <a:cubicBezTo>
                    <a:pt x="4873" y="0"/>
                    <a:pt x="0" y="4792"/>
                    <a:pt x="0" y="10757"/>
                  </a:cubicBezTo>
                  <a:cubicBezTo>
                    <a:pt x="0" y="16721"/>
                    <a:pt x="4873" y="21600"/>
                    <a:pt x="10840" y="21600"/>
                  </a:cubicBezTo>
                  <a:cubicBezTo>
                    <a:pt x="16807" y="21600"/>
                    <a:pt x="21600" y="16721"/>
                    <a:pt x="21600" y="10757"/>
                  </a:cubicBezTo>
                  <a:cubicBezTo>
                    <a:pt x="21600" y="4792"/>
                    <a:pt x="16807" y="0"/>
                    <a:pt x="10840" y="0"/>
                  </a:cubicBezTo>
                  <a:close/>
                </a:path>
              </a:pathLst>
            </a:custGeom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</p:pic>
        <p:sp>
          <p:nvSpPr>
            <p:cNvPr id="549" name="Straight Connector 137"/>
            <p:cNvSpPr/>
            <p:nvPr/>
          </p:nvSpPr>
          <p:spPr>
            <a:xfrm flipH="1" flipV="1">
              <a:off x="343961" y="685142"/>
              <a:ext cx="144933" cy="408449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50" name="Picture 138" descr="Picture 138"/>
            <p:cNvPicPr>
              <a:picLocks noChangeAspect="1"/>
            </p:cNvPicPr>
            <p:nvPr/>
          </p:nvPicPr>
          <p:blipFill>
            <a:blip r:embed="rId12"/>
            <a:srcRect l="47750" t="34121" r="26321" b="29583"/>
            <a:stretch>
              <a:fillRect/>
            </a:stretch>
          </p:blipFill>
          <p:spPr>
            <a:xfrm flipH="1">
              <a:off x="434837" y="1044181"/>
              <a:ext cx="106760" cy="9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0" y="0"/>
                  </a:moveTo>
                  <a:cubicBezTo>
                    <a:pt x="4873" y="0"/>
                    <a:pt x="0" y="4792"/>
                    <a:pt x="0" y="10757"/>
                  </a:cubicBezTo>
                  <a:cubicBezTo>
                    <a:pt x="0" y="16721"/>
                    <a:pt x="4873" y="21600"/>
                    <a:pt x="10840" y="21600"/>
                  </a:cubicBezTo>
                  <a:cubicBezTo>
                    <a:pt x="16807" y="21600"/>
                    <a:pt x="21600" y="16721"/>
                    <a:pt x="21600" y="10757"/>
                  </a:cubicBezTo>
                  <a:cubicBezTo>
                    <a:pt x="21600" y="4792"/>
                    <a:pt x="16807" y="0"/>
                    <a:pt x="10840" y="0"/>
                  </a:cubicBezTo>
                  <a:close/>
                </a:path>
              </a:pathLst>
            </a:custGeom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</p:pic>
      </p:grpSp>
      <p:pic>
        <p:nvPicPr>
          <p:cNvPr id="552" name="Picture 142" descr="Picture 1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0904" y="0"/>
            <a:ext cx="20826193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0" name="Group 160"/>
          <p:cNvGrpSpPr/>
          <p:nvPr/>
        </p:nvGrpSpPr>
        <p:grpSpPr>
          <a:xfrm>
            <a:off x="7924800" y="152399"/>
            <a:ext cx="7941072" cy="13220701"/>
            <a:chOff x="0" y="0"/>
            <a:chExt cx="7941071" cy="13220700"/>
          </a:xfrm>
        </p:grpSpPr>
        <p:sp>
          <p:nvSpPr>
            <p:cNvPr id="553" name="Straight Connector 143"/>
            <p:cNvSpPr/>
            <p:nvPr/>
          </p:nvSpPr>
          <p:spPr>
            <a:xfrm flipH="1">
              <a:off x="4127500" y="1219199"/>
              <a:ext cx="2730501" cy="6172202"/>
            </a:xfrm>
            <a:prstGeom prst="line">
              <a:avLst/>
            </a:prstGeom>
            <a:noFill/>
            <a:ln w="101600" cap="flat">
              <a:solidFill>
                <a:srgbClr val="D9D9D9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4" name="Straight Connector 144"/>
            <p:cNvSpPr/>
            <p:nvPr/>
          </p:nvSpPr>
          <p:spPr>
            <a:xfrm flipH="1" flipV="1">
              <a:off x="4140203" y="7315200"/>
              <a:ext cx="3022598" cy="304800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5" name="Straight Connector 145"/>
            <p:cNvSpPr/>
            <p:nvPr/>
          </p:nvSpPr>
          <p:spPr>
            <a:xfrm flipV="1">
              <a:off x="609600" y="7772400"/>
              <a:ext cx="3048001" cy="3352800"/>
            </a:xfrm>
            <a:prstGeom prst="line">
              <a:avLst/>
            </a:prstGeom>
            <a:noFill/>
            <a:ln w="101600" cap="flat">
              <a:solidFill>
                <a:srgbClr val="D9D9D9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56" name="Picture 146" descr="Picture 146"/>
            <p:cNvPicPr>
              <a:picLocks noChangeAspect="1"/>
            </p:cNvPicPr>
            <p:nvPr/>
          </p:nvPicPr>
          <p:blipFill>
            <a:blip r:embed="rId6"/>
            <a:srcRect l="47750" t="34121" r="26308" b="29584"/>
            <a:stretch>
              <a:fillRect/>
            </a:stretch>
          </p:blipFill>
          <p:spPr>
            <a:xfrm>
              <a:off x="304800" y="4605866"/>
              <a:ext cx="123547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57" name="Picture 147" descr="Picture 147"/>
            <p:cNvPicPr>
              <a:picLocks noChangeAspect="1"/>
            </p:cNvPicPr>
            <p:nvPr/>
          </p:nvPicPr>
          <p:blipFill>
            <a:blip r:embed="rId7"/>
            <a:srcRect l="47750" t="34121" r="26308" b="29584"/>
            <a:stretch>
              <a:fillRect/>
            </a:stretch>
          </p:blipFill>
          <p:spPr>
            <a:xfrm>
              <a:off x="0" y="10515599"/>
              <a:ext cx="123547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58" name="Picture 148" descr="Picture 148"/>
            <p:cNvPicPr>
              <a:picLocks noChangeAspect="1"/>
            </p:cNvPicPr>
            <p:nvPr/>
          </p:nvPicPr>
          <p:blipFill>
            <a:blip r:embed="rId8"/>
            <a:srcRect l="47750" t="34121" r="26308" b="29584"/>
            <a:stretch>
              <a:fillRect/>
            </a:stretch>
          </p:blipFill>
          <p:spPr>
            <a:xfrm>
              <a:off x="6248400" y="457199"/>
              <a:ext cx="123547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59" name="Picture 149" descr="Picture 149"/>
            <p:cNvPicPr>
              <a:picLocks noChangeAspect="1"/>
            </p:cNvPicPr>
            <p:nvPr/>
          </p:nvPicPr>
          <p:blipFill>
            <a:blip r:embed="rId6"/>
            <a:srcRect l="47750" t="34121" r="26308" b="29584"/>
            <a:stretch>
              <a:fillRect/>
            </a:stretch>
          </p:blipFill>
          <p:spPr>
            <a:xfrm>
              <a:off x="6657220" y="4243009"/>
              <a:ext cx="123547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60" name="Picture 150" descr="Picture 150"/>
            <p:cNvPicPr>
              <a:picLocks noChangeAspect="1"/>
            </p:cNvPicPr>
            <p:nvPr/>
          </p:nvPicPr>
          <p:blipFill>
            <a:blip r:embed="rId9"/>
            <a:srcRect l="47750" t="34121" r="26308" b="29584"/>
            <a:stretch>
              <a:fillRect/>
            </a:stretch>
          </p:blipFill>
          <p:spPr>
            <a:xfrm>
              <a:off x="6705600" y="9905999"/>
              <a:ext cx="123547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61" name="Picture 151" descr="Picture 151"/>
            <p:cNvPicPr>
              <a:picLocks noChangeAspect="1"/>
            </p:cNvPicPr>
            <p:nvPr/>
          </p:nvPicPr>
          <p:blipFill>
            <a:blip r:embed="rId6"/>
            <a:srcRect l="47750" t="34121" r="26308" b="29584"/>
            <a:stretch>
              <a:fillRect/>
            </a:stretch>
          </p:blipFill>
          <p:spPr>
            <a:xfrm>
              <a:off x="4690534" y="12039599"/>
              <a:ext cx="123547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62" name="Straight Connector 152"/>
            <p:cNvSpPr/>
            <p:nvPr/>
          </p:nvSpPr>
          <p:spPr>
            <a:xfrm flipH="1">
              <a:off x="4140204" y="5029199"/>
              <a:ext cx="2870197" cy="2286002"/>
            </a:xfrm>
            <a:prstGeom prst="line">
              <a:avLst/>
            </a:prstGeom>
            <a:noFill/>
            <a:ln w="101600" cap="flat">
              <a:solidFill>
                <a:srgbClr val="D9D9D9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3" name="Straight Connector 153"/>
            <p:cNvSpPr/>
            <p:nvPr/>
          </p:nvSpPr>
          <p:spPr>
            <a:xfrm flipH="1" flipV="1">
              <a:off x="4140204" y="7238999"/>
              <a:ext cx="1041397" cy="5105402"/>
            </a:xfrm>
            <a:prstGeom prst="line">
              <a:avLst/>
            </a:prstGeom>
            <a:noFill/>
            <a:ln w="101600" cap="flat">
              <a:solidFill>
                <a:srgbClr val="BFBFB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4" name="Straight Connector 154"/>
            <p:cNvSpPr/>
            <p:nvPr/>
          </p:nvSpPr>
          <p:spPr>
            <a:xfrm>
              <a:off x="1066799" y="5334000"/>
              <a:ext cx="3073406" cy="2070100"/>
            </a:xfrm>
            <a:prstGeom prst="line">
              <a:avLst/>
            </a:prstGeom>
            <a:noFill/>
            <a:ln w="101600" cap="flat">
              <a:solidFill>
                <a:srgbClr val="A6A6A6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65" name="Picture 155" descr="Picture 15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00400" y="6400800"/>
              <a:ext cx="1828801" cy="182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6" name="Straight Connector 156"/>
            <p:cNvSpPr/>
            <p:nvPr/>
          </p:nvSpPr>
          <p:spPr>
            <a:xfrm>
              <a:off x="2590799" y="762000"/>
              <a:ext cx="1371602" cy="594360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67" name="Picture 157" descr="Picture 157"/>
            <p:cNvPicPr>
              <a:picLocks noChangeAspect="1"/>
            </p:cNvPicPr>
            <p:nvPr/>
          </p:nvPicPr>
          <p:blipFill>
            <a:blip r:embed="rId11"/>
            <a:srcRect l="47750" t="34121" r="26308" b="29584"/>
            <a:stretch>
              <a:fillRect/>
            </a:stretch>
          </p:blipFill>
          <p:spPr>
            <a:xfrm>
              <a:off x="1981200" y="-1"/>
              <a:ext cx="123547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68" name="Straight Connector 158"/>
            <p:cNvSpPr/>
            <p:nvPr/>
          </p:nvSpPr>
          <p:spPr>
            <a:xfrm flipV="1">
              <a:off x="2286000" y="7924799"/>
              <a:ext cx="1676400" cy="4724402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569" name="Picture 159" descr="Picture 159"/>
            <p:cNvPicPr>
              <a:picLocks noChangeAspect="1"/>
            </p:cNvPicPr>
            <p:nvPr/>
          </p:nvPicPr>
          <p:blipFill>
            <a:blip r:embed="rId12"/>
            <a:srcRect l="47750" t="34121" r="26308" b="29584"/>
            <a:stretch>
              <a:fillRect/>
            </a:stretch>
          </p:blipFill>
          <p:spPr>
            <a:xfrm>
              <a:off x="1676400" y="12077699"/>
              <a:ext cx="1235472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4833" y="0"/>
                    <a:pt x="0" y="4835"/>
                    <a:pt x="0" y="10800"/>
                  </a:cubicBezTo>
                  <a:cubicBezTo>
                    <a:pt x="0" y="16765"/>
                    <a:pt x="4833" y="21600"/>
                    <a:pt x="10797" y="21600"/>
                  </a:cubicBezTo>
                  <a:cubicBezTo>
                    <a:pt x="16760" y="21600"/>
                    <a:pt x="21600" y="16765"/>
                    <a:pt x="21600" y="10800"/>
                  </a:cubicBezTo>
                  <a:cubicBezTo>
                    <a:pt x="21600" y="4835"/>
                    <a:pt x="16760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571" name="Picture 42" descr="Picture 42"/>
          <p:cNvPicPr>
            <a:picLocks noChangeAspect="1"/>
          </p:cNvPicPr>
          <p:nvPr/>
        </p:nvPicPr>
        <p:blipFill>
          <a:blip r:embed="rId14">
            <a:alphaModFix amt="25000"/>
          </a:blip>
          <a:stretch>
            <a:fillRect/>
          </a:stretch>
        </p:blipFill>
        <p:spPr>
          <a:xfrm rot="19845125">
            <a:off x="-3399351" y="-5181495"/>
            <a:ext cx="32829966" cy="312018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4" name="Group"/>
          <p:cNvGrpSpPr/>
          <p:nvPr/>
        </p:nvGrpSpPr>
        <p:grpSpPr>
          <a:xfrm>
            <a:off x="4290633" y="9185549"/>
            <a:ext cx="1393812" cy="1447832"/>
            <a:chOff x="0" y="0"/>
            <a:chExt cx="1393811" cy="1447831"/>
          </a:xfrm>
        </p:grpSpPr>
        <p:sp>
          <p:nvSpPr>
            <p:cNvPr id="572" name="Circle"/>
            <p:cNvSpPr/>
            <p:nvPr/>
          </p:nvSpPr>
          <p:spPr>
            <a:xfrm>
              <a:off x="0" y="1078311"/>
              <a:ext cx="369249" cy="36952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Circle"/>
            <p:cNvSpPr/>
            <p:nvPr/>
          </p:nvSpPr>
          <p:spPr>
            <a:xfrm>
              <a:off x="1024562" y="0"/>
              <a:ext cx="369250" cy="36952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5" name="Credit: NANOGrav Space Public Outreach Team"/>
          <p:cNvSpPr txBox="1"/>
          <p:nvPr/>
        </p:nvSpPr>
        <p:spPr>
          <a:xfrm>
            <a:off x="15974734" y="12450623"/>
            <a:ext cx="839927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Credit: NANOGrav Space Public Outreach Team</a:t>
            </a: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5B39C92B-35CD-380B-5F05-AA90959B09EE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DB3B2FE0-818A-1C11-8765-6CD8972C53F5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3225F916-684B-3F51-A7D1-4D325C37EB85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C8E949F4-BD66-8C40-B0E7-8DD3103B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19DD6FD7-715A-2CFA-3D0F-CB73ABC49FC9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10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BAD4EB15-1616-93AA-1E29-359FA494C8ED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3C36F5E9-E2E0-55E1-A37D-A1BA21F5D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9EDD61AF-7AF7-4B9C-8B6C-ECAF0440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7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" dur="2000" fill="hold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4067 -0.108333" pathEditMode="relative">
                                      <p:cBhvr>
                                        <p:cTn id="13" dur="2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3000" fill="hold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2" animBg="1" advAuto="0"/>
      <p:bldP spid="570" grpId="1" animBg="1" advAuto="0"/>
      <p:bldP spid="570" grpId="4" animBg="1" advAuto="0"/>
      <p:bldP spid="571" grpId="5" animBg="1" advAuto="0"/>
      <p:bldP spid="574" grpId="6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Der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Derivation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hellings_and_downs.png" descr="hellings_and_dow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21" y="2100442"/>
            <a:ext cx="15528925" cy="1052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Line"/>
          <p:cNvSpPr/>
          <p:nvPr/>
        </p:nvSpPr>
        <p:spPr>
          <a:xfrm>
            <a:off x="1020617" y="1751161"/>
            <a:ext cx="14685942" cy="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91" name="Detection"/>
          <p:cNvSpPr txBox="1"/>
          <p:nvPr/>
        </p:nvSpPr>
        <p:spPr>
          <a:xfrm>
            <a:off x="974562" y="339489"/>
            <a:ext cx="4775836" cy="1438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5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t>Detection</a:t>
            </a:r>
          </a:p>
        </p:txBody>
      </p:sp>
      <p:sp>
        <p:nvSpPr>
          <p:cNvPr id="592" name="Detection based on quadrupolar correlation between pulsars.…"/>
          <p:cNvSpPr txBox="1">
            <a:spLocks noGrp="1"/>
          </p:cNvSpPr>
          <p:nvPr>
            <p:ph type="body" sz="half" idx="1"/>
          </p:nvPr>
        </p:nvSpPr>
        <p:spPr>
          <a:xfrm>
            <a:off x="16695298" y="2067499"/>
            <a:ext cx="7240026" cy="1015851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68712" indent="-568712" algn="just" defTabSz="772239">
              <a:buSzPct val="75000"/>
              <a:buChar char="•"/>
              <a:defRPr sz="4982">
                <a:solidFill>
                  <a:srgbClr val="53585F"/>
                </a:solidFill>
              </a:defRPr>
            </a:pPr>
            <a:r>
              <a:t>Detection based on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quadrupolar correlation</a:t>
            </a:r>
            <a:r>
              <a:t> between pulsars.</a:t>
            </a:r>
          </a:p>
          <a:p>
            <a:pPr lvl="2" indent="429768" algn="just" defTabSz="772239">
              <a:defRPr sz="4982">
                <a:solidFill>
                  <a:srgbClr val="53585F"/>
                </a:solidFill>
              </a:defRPr>
            </a:pPr>
            <a:r>
              <a:t>(</a:t>
            </a:r>
            <a:r>
              <a:rPr i="1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rPr>
              <a:t>“Hellings &amp; Downs curve”</a:t>
            </a:r>
            <a:r>
              <a:t>)</a:t>
            </a:r>
          </a:p>
          <a:p>
            <a:pPr marL="568712" indent="-568712" algn="just" defTabSz="772239">
              <a:buSzPct val="75000"/>
              <a:buChar char="•"/>
              <a:defRPr sz="4982">
                <a:solidFill>
                  <a:srgbClr val="53585F"/>
                </a:solidFill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Many pulsars</a:t>
            </a:r>
            <a:r>
              <a:t> needed.</a:t>
            </a:r>
          </a:p>
          <a:p>
            <a:pPr marL="568712" indent="-568712" algn="just" defTabSz="772239">
              <a:buSzPct val="75000"/>
              <a:buChar char="•"/>
              <a:defRPr sz="4982">
                <a:solidFill>
                  <a:srgbClr val="53585F"/>
                </a:solidFill>
              </a:defRPr>
            </a:pPr>
            <a:endParaRPr/>
          </a:p>
          <a:p>
            <a:pPr algn="just" defTabSz="772239">
              <a:defRPr sz="4982">
                <a:solidFill>
                  <a:srgbClr val="53585F"/>
                </a:solidFill>
              </a:defRPr>
            </a:pPr>
            <a:endParaRPr/>
          </a:p>
          <a:p>
            <a:pPr marL="568712" indent="-568712" algn="just" defTabSz="772239">
              <a:buSzPct val="75000"/>
              <a:buChar char="•"/>
              <a:defRPr sz="4982">
                <a:solidFill>
                  <a:srgbClr val="53585F"/>
                </a:solidFill>
              </a:defRPr>
            </a:pPr>
            <a:r>
              <a:t>Other spatially correlated processes may include:</a:t>
            </a:r>
          </a:p>
          <a:p>
            <a:pPr algn="just" defTabSz="772239">
              <a:defRPr sz="4982">
                <a:solidFill>
                  <a:srgbClr val="53585F"/>
                </a:solidFill>
              </a:defRPr>
            </a:pPr>
            <a:endParaRPr/>
          </a:p>
          <a:p>
            <a:pPr marL="1682707" lvl="3" indent="-429217" algn="l" defTabSz="772239">
              <a:buSzPct val="75000"/>
              <a:buChar char="•"/>
              <a:defRPr sz="4982">
                <a:solidFill>
                  <a:srgbClr val="53585F"/>
                </a:solidFill>
              </a:defRPr>
            </a:pPr>
            <a:r>
              <a:rPr sz="3759">
                <a:latin typeface="Gill Sans SemiBold"/>
                <a:ea typeface="Gill Sans SemiBold"/>
                <a:cs typeface="Gill Sans SemiBold"/>
                <a:sym typeface="Gill Sans SemiBold"/>
              </a:rPr>
              <a:t>Global time-standard drifts</a:t>
            </a:r>
            <a:r>
              <a:t> (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monopole</a:t>
            </a:r>
            <a:r>
              <a:t>)</a:t>
            </a:r>
          </a:p>
          <a:p>
            <a:pPr marL="1682707" lvl="3" indent="-429217" algn="l" defTabSz="772239">
              <a:buSzPct val="75000"/>
              <a:buChar char="•"/>
              <a:defRPr sz="4982">
                <a:solidFill>
                  <a:srgbClr val="53585F"/>
                </a:solidFill>
              </a:defRPr>
            </a:pPr>
            <a:r>
              <a:rPr sz="3759">
                <a:latin typeface="Gill Sans SemiBold"/>
                <a:ea typeface="Gill Sans SemiBold"/>
                <a:cs typeface="Gill Sans SemiBold"/>
                <a:sym typeface="Gill Sans SemiBold"/>
              </a:rPr>
              <a:t>Solar-system ephemeris errors</a:t>
            </a:r>
            <a:r>
              <a:t> (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dipole</a:t>
            </a:r>
            <a:r>
              <a:t>) </a:t>
            </a: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804DD8E1-47CD-B214-4F82-5529C500D1B4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8B2E6D79-8DBF-CC35-4B09-C7C61084C23C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4B75FA08-08FF-AE47-1F93-E7C68ACAA187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3C7C7AAB-AE4C-16BA-30DC-9AF11E99D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D628CE5E-7A3F-FF52-5269-127954B31FF9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10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73B73EA1-1421-0804-01D3-B6EADAA00A9B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7063CFE8-C1AF-A829-88E0-05301C9D9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97B5F33D-C8EB-4DD8-9056-8818F270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Line"/>
          <p:cNvSpPr/>
          <p:nvPr/>
        </p:nvSpPr>
        <p:spPr>
          <a:xfrm>
            <a:off x="1020617" y="1751161"/>
            <a:ext cx="14685942" cy="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05" name="Detection"/>
          <p:cNvSpPr txBox="1"/>
          <p:nvPr/>
        </p:nvSpPr>
        <p:spPr>
          <a:xfrm>
            <a:off x="974562" y="339489"/>
            <a:ext cx="4775836" cy="1438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5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t>Detection</a:t>
            </a:r>
          </a:p>
        </p:txBody>
      </p:sp>
      <p:pic>
        <p:nvPicPr>
          <p:cNvPr id="6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60" y="2079575"/>
            <a:ext cx="20068394" cy="105633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19AAC607-A798-5B3B-7C6B-9035B9C9BB07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C67BFE0B-DED8-37ED-DC32-2FDBDB0964E8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FD623089-C533-F68B-C002-3AEA8F60551D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B6DB290D-6C68-96C7-068F-666963CD4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C80FE3A2-1280-CF1A-3648-1B47597BC0AC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10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9C0AF88F-B065-AD72-629E-21B229382B91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2FEC842C-6F22-4C07-2307-15490CC89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3B3CCA3-6BEC-7EF1-4913-A6FED6647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roup"/>
          <p:cNvGrpSpPr/>
          <p:nvPr/>
        </p:nvGrpSpPr>
        <p:grpSpPr>
          <a:xfrm>
            <a:off x="5374" y="12945933"/>
            <a:ext cx="24380792" cy="1674296"/>
            <a:chOff x="0" y="0"/>
            <a:chExt cx="24380790" cy="1674295"/>
          </a:xfrm>
        </p:grpSpPr>
        <p:grpSp>
          <p:nvGrpSpPr>
            <p:cNvPr id="473" name="Group"/>
            <p:cNvGrpSpPr/>
            <p:nvPr/>
          </p:nvGrpSpPr>
          <p:grpSpPr>
            <a:xfrm>
              <a:off x="0" y="1309"/>
              <a:ext cx="24380791" cy="1672987"/>
              <a:chOff x="0" y="0"/>
              <a:chExt cx="24380790" cy="1672985"/>
            </a:xfrm>
          </p:grpSpPr>
          <p:sp>
            <p:nvSpPr>
              <p:cNvPr id="468" name="Rectangle"/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469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0" name="NCfA Symposium | UNLV | Feb 23 2023"/>
              <p:cNvSpPr/>
              <p:nvPr/>
            </p:nvSpPr>
            <p:spPr>
              <a:xfrm>
                <a:off x="20321317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t>NCfA Symposium | UNLV | Feb 23 2023</a:t>
                </a:r>
              </a:p>
            </p:txBody>
          </p:sp>
          <p:sp>
            <p:nvSpPr>
              <p:cNvPr id="471" name="Stephen R. Taylor"/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t>Stephen R. Taylor</a:t>
                </a:r>
              </a:p>
            </p:txBody>
          </p:sp>
          <p:pic>
            <p:nvPicPr>
              <p:cNvPr id="472" name="Image" descr="Image"/>
              <p:cNvPicPr>
                <a:picLocks noChangeAspect="1"/>
              </p:cNvPicPr>
              <p:nvPr/>
            </p:nvPicPr>
            <p:blipFill>
              <a:blip r:embed="rId4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74" name="Image" descr="Image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322" y="0"/>
            <a:ext cx="2452664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roup"/>
          <p:cNvGrpSpPr/>
          <p:nvPr/>
        </p:nvGrpSpPr>
        <p:grpSpPr>
          <a:xfrm>
            <a:off x="3134263" y="2806908"/>
            <a:ext cx="19601856" cy="11365575"/>
            <a:chOff x="0" y="0"/>
            <a:chExt cx="19601854" cy="11365573"/>
          </a:xfrm>
        </p:grpSpPr>
        <p:pic>
          <p:nvPicPr>
            <p:cNvPr id="664" name="galaxy_evolution.png" descr="galaxy_evolu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545769" cy="113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5" name="Circle"/>
            <p:cNvSpPr/>
            <p:nvPr/>
          </p:nvSpPr>
          <p:spPr>
            <a:xfrm>
              <a:off x="2496065" y="464826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Circle"/>
            <p:cNvSpPr/>
            <p:nvPr/>
          </p:nvSpPr>
          <p:spPr>
            <a:xfrm>
              <a:off x="2869195" y="4927310"/>
              <a:ext cx="90854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Circle"/>
            <p:cNvSpPr/>
            <p:nvPr/>
          </p:nvSpPr>
          <p:spPr>
            <a:xfrm>
              <a:off x="2869195" y="5441560"/>
              <a:ext cx="90854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Circle"/>
            <p:cNvSpPr/>
            <p:nvPr/>
          </p:nvSpPr>
          <p:spPr>
            <a:xfrm>
              <a:off x="2587218" y="5814688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Circle"/>
            <p:cNvSpPr/>
            <p:nvPr/>
          </p:nvSpPr>
          <p:spPr>
            <a:xfrm>
              <a:off x="2643028" y="651709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Circle"/>
            <p:cNvSpPr/>
            <p:nvPr/>
          </p:nvSpPr>
          <p:spPr>
            <a:xfrm>
              <a:off x="2813385" y="6869276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Circle"/>
            <p:cNvSpPr/>
            <p:nvPr/>
          </p:nvSpPr>
          <p:spPr>
            <a:xfrm>
              <a:off x="3301720" y="765758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Circle"/>
            <p:cNvSpPr/>
            <p:nvPr/>
          </p:nvSpPr>
          <p:spPr>
            <a:xfrm>
              <a:off x="4138868" y="7804091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Circle"/>
            <p:cNvSpPr/>
            <p:nvPr/>
          </p:nvSpPr>
          <p:spPr>
            <a:xfrm>
              <a:off x="4843466" y="822266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Circle"/>
            <p:cNvSpPr/>
            <p:nvPr/>
          </p:nvSpPr>
          <p:spPr>
            <a:xfrm>
              <a:off x="5868971" y="8348236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Circle"/>
            <p:cNvSpPr/>
            <p:nvPr/>
          </p:nvSpPr>
          <p:spPr>
            <a:xfrm>
              <a:off x="5282968" y="774130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Circle"/>
            <p:cNvSpPr/>
            <p:nvPr/>
          </p:nvSpPr>
          <p:spPr>
            <a:xfrm>
              <a:off x="4731847" y="6841371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Circle"/>
            <p:cNvSpPr/>
            <p:nvPr/>
          </p:nvSpPr>
          <p:spPr>
            <a:xfrm>
              <a:off x="4334201" y="643338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Circle"/>
            <p:cNvSpPr/>
            <p:nvPr/>
          </p:nvSpPr>
          <p:spPr>
            <a:xfrm>
              <a:off x="4055153" y="604271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Circle"/>
            <p:cNvSpPr/>
            <p:nvPr/>
          </p:nvSpPr>
          <p:spPr>
            <a:xfrm>
              <a:off x="4473727" y="5665265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Circle"/>
            <p:cNvSpPr/>
            <p:nvPr/>
          </p:nvSpPr>
          <p:spPr>
            <a:xfrm>
              <a:off x="3301720" y="7067487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Circle"/>
            <p:cNvSpPr/>
            <p:nvPr/>
          </p:nvSpPr>
          <p:spPr>
            <a:xfrm>
              <a:off x="3155220" y="7346536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Circle"/>
            <p:cNvSpPr/>
            <p:nvPr/>
          </p:nvSpPr>
          <p:spPr>
            <a:xfrm>
              <a:off x="3455197" y="589840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Circle"/>
            <p:cNvSpPr/>
            <p:nvPr/>
          </p:nvSpPr>
          <p:spPr>
            <a:xfrm>
              <a:off x="3029648" y="6042714"/>
              <a:ext cx="90854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Circle"/>
            <p:cNvSpPr/>
            <p:nvPr/>
          </p:nvSpPr>
          <p:spPr>
            <a:xfrm>
              <a:off x="4585346" y="7346536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Circle"/>
            <p:cNvSpPr/>
            <p:nvPr/>
          </p:nvSpPr>
          <p:spPr>
            <a:xfrm>
              <a:off x="5408540" y="6955867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Circle"/>
            <p:cNvSpPr/>
            <p:nvPr/>
          </p:nvSpPr>
          <p:spPr>
            <a:xfrm>
              <a:off x="6154997" y="6955867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Circle"/>
            <p:cNvSpPr/>
            <p:nvPr/>
          </p:nvSpPr>
          <p:spPr>
            <a:xfrm>
              <a:off x="5743399" y="634966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Circle"/>
            <p:cNvSpPr/>
            <p:nvPr/>
          </p:nvSpPr>
          <p:spPr>
            <a:xfrm>
              <a:off x="5528681" y="573097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Circle"/>
            <p:cNvSpPr/>
            <p:nvPr/>
          </p:nvSpPr>
          <p:spPr>
            <a:xfrm>
              <a:off x="5813162" y="503815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Circle"/>
            <p:cNvSpPr/>
            <p:nvPr/>
          </p:nvSpPr>
          <p:spPr>
            <a:xfrm>
              <a:off x="6585977" y="5357845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Circle"/>
            <p:cNvSpPr/>
            <p:nvPr/>
          </p:nvSpPr>
          <p:spPr>
            <a:xfrm>
              <a:off x="7185665" y="5274130"/>
              <a:ext cx="90855" cy="90854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Circle"/>
            <p:cNvSpPr/>
            <p:nvPr/>
          </p:nvSpPr>
          <p:spPr>
            <a:xfrm>
              <a:off x="7277061" y="569317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Circle"/>
            <p:cNvSpPr/>
            <p:nvPr/>
          </p:nvSpPr>
          <p:spPr>
            <a:xfrm>
              <a:off x="7412023" y="607062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Circle"/>
            <p:cNvSpPr/>
            <p:nvPr/>
          </p:nvSpPr>
          <p:spPr>
            <a:xfrm>
              <a:off x="7412023" y="657290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Circle"/>
            <p:cNvSpPr/>
            <p:nvPr/>
          </p:nvSpPr>
          <p:spPr>
            <a:xfrm>
              <a:off x="8130575" y="7095392"/>
              <a:ext cx="90854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Circle"/>
            <p:cNvSpPr/>
            <p:nvPr/>
          </p:nvSpPr>
          <p:spPr>
            <a:xfrm>
              <a:off x="7537597" y="762968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Circle"/>
            <p:cNvSpPr/>
            <p:nvPr/>
          </p:nvSpPr>
          <p:spPr>
            <a:xfrm>
              <a:off x="8270099" y="660081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Circle"/>
            <p:cNvSpPr/>
            <p:nvPr/>
          </p:nvSpPr>
          <p:spPr>
            <a:xfrm>
              <a:off x="8214290" y="618224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Circle"/>
            <p:cNvSpPr/>
            <p:nvPr/>
          </p:nvSpPr>
          <p:spPr>
            <a:xfrm>
              <a:off x="8863080" y="651709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Circle"/>
            <p:cNvSpPr/>
            <p:nvPr/>
          </p:nvSpPr>
          <p:spPr>
            <a:xfrm>
              <a:off x="8695650" y="7067487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Circle"/>
            <p:cNvSpPr/>
            <p:nvPr/>
          </p:nvSpPr>
          <p:spPr>
            <a:xfrm>
              <a:off x="7998028" y="5814688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Circle"/>
            <p:cNvSpPr/>
            <p:nvPr/>
          </p:nvSpPr>
          <p:spPr>
            <a:xfrm>
              <a:off x="6585977" y="651709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Circle"/>
            <p:cNvSpPr/>
            <p:nvPr/>
          </p:nvSpPr>
          <p:spPr>
            <a:xfrm>
              <a:off x="4138868" y="401960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Circle"/>
            <p:cNvSpPr/>
            <p:nvPr/>
          </p:nvSpPr>
          <p:spPr>
            <a:xfrm>
              <a:off x="4787656" y="3698703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Circle"/>
            <p:cNvSpPr/>
            <p:nvPr/>
          </p:nvSpPr>
          <p:spPr>
            <a:xfrm>
              <a:off x="5094610" y="4005657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Circle"/>
            <p:cNvSpPr/>
            <p:nvPr/>
          </p:nvSpPr>
          <p:spPr>
            <a:xfrm>
              <a:off x="3155220" y="464826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Circle"/>
            <p:cNvSpPr/>
            <p:nvPr/>
          </p:nvSpPr>
          <p:spPr>
            <a:xfrm>
              <a:off x="3057553" y="424364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Circle"/>
            <p:cNvSpPr/>
            <p:nvPr/>
          </p:nvSpPr>
          <p:spPr>
            <a:xfrm>
              <a:off x="3273815" y="5553645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Circle"/>
            <p:cNvSpPr/>
            <p:nvPr/>
          </p:nvSpPr>
          <p:spPr>
            <a:xfrm>
              <a:off x="4613251" y="509396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Circle"/>
            <p:cNvSpPr/>
            <p:nvPr/>
          </p:nvSpPr>
          <p:spPr>
            <a:xfrm>
              <a:off x="4138868" y="509396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Circle"/>
            <p:cNvSpPr/>
            <p:nvPr/>
          </p:nvSpPr>
          <p:spPr>
            <a:xfrm>
              <a:off x="6127092" y="3754513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Circle"/>
            <p:cNvSpPr/>
            <p:nvPr/>
          </p:nvSpPr>
          <p:spPr>
            <a:xfrm>
              <a:off x="7185665" y="4780018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Circle"/>
            <p:cNvSpPr/>
            <p:nvPr/>
          </p:nvSpPr>
          <p:spPr>
            <a:xfrm>
              <a:off x="6760114" y="785990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Circle"/>
            <p:cNvSpPr/>
            <p:nvPr/>
          </p:nvSpPr>
          <p:spPr>
            <a:xfrm>
              <a:off x="8242196" y="5246225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Circle"/>
            <p:cNvSpPr/>
            <p:nvPr/>
          </p:nvSpPr>
          <p:spPr>
            <a:xfrm>
              <a:off x="8388695" y="5553645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Circle"/>
            <p:cNvSpPr/>
            <p:nvPr/>
          </p:nvSpPr>
          <p:spPr>
            <a:xfrm>
              <a:off x="9204915" y="5134605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Circle"/>
            <p:cNvSpPr/>
            <p:nvPr/>
          </p:nvSpPr>
          <p:spPr>
            <a:xfrm>
              <a:off x="9671646" y="544156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Circle"/>
            <p:cNvSpPr/>
            <p:nvPr/>
          </p:nvSpPr>
          <p:spPr>
            <a:xfrm>
              <a:off x="10055338" y="5553645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Circle"/>
            <p:cNvSpPr/>
            <p:nvPr/>
          </p:nvSpPr>
          <p:spPr>
            <a:xfrm>
              <a:off x="9643741" y="612643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Circle"/>
            <p:cNvSpPr/>
            <p:nvPr/>
          </p:nvSpPr>
          <p:spPr>
            <a:xfrm>
              <a:off x="9615836" y="595421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Circle"/>
            <p:cNvSpPr/>
            <p:nvPr/>
          </p:nvSpPr>
          <p:spPr>
            <a:xfrm>
              <a:off x="8918891" y="5870499"/>
              <a:ext cx="90855" cy="90854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Circle"/>
            <p:cNvSpPr/>
            <p:nvPr/>
          </p:nvSpPr>
          <p:spPr>
            <a:xfrm>
              <a:off x="10181586" y="618224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Circle"/>
            <p:cNvSpPr/>
            <p:nvPr/>
          </p:nvSpPr>
          <p:spPr>
            <a:xfrm>
              <a:off x="8723555" y="4620356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Circle"/>
            <p:cNvSpPr/>
            <p:nvPr/>
          </p:nvSpPr>
          <p:spPr>
            <a:xfrm>
              <a:off x="8863080" y="4620356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Circle"/>
            <p:cNvSpPr/>
            <p:nvPr/>
          </p:nvSpPr>
          <p:spPr>
            <a:xfrm>
              <a:off x="8332886" y="4508737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Circle"/>
            <p:cNvSpPr/>
            <p:nvPr/>
          </p:nvSpPr>
          <p:spPr>
            <a:xfrm>
              <a:off x="7858503" y="4327355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Circle"/>
            <p:cNvSpPr/>
            <p:nvPr/>
          </p:nvSpPr>
          <p:spPr>
            <a:xfrm>
              <a:off x="6843830" y="3525088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Circle"/>
            <p:cNvSpPr/>
            <p:nvPr/>
          </p:nvSpPr>
          <p:spPr>
            <a:xfrm>
              <a:off x="6446185" y="341346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Circle"/>
            <p:cNvSpPr/>
            <p:nvPr/>
          </p:nvSpPr>
          <p:spPr>
            <a:xfrm>
              <a:off x="7942217" y="3580898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Circle"/>
            <p:cNvSpPr/>
            <p:nvPr/>
          </p:nvSpPr>
          <p:spPr>
            <a:xfrm>
              <a:off x="7565501" y="3357659"/>
              <a:ext cx="90854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Circle"/>
            <p:cNvSpPr/>
            <p:nvPr/>
          </p:nvSpPr>
          <p:spPr>
            <a:xfrm>
              <a:off x="4956393" y="464826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Circle"/>
            <p:cNvSpPr/>
            <p:nvPr/>
          </p:nvSpPr>
          <p:spPr>
            <a:xfrm>
              <a:off x="9044461" y="3698703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Circle"/>
            <p:cNvSpPr/>
            <p:nvPr/>
          </p:nvSpPr>
          <p:spPr>
            <a:xfrm>
              <a:off x="11465210" y="2952247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Circle"/>
            <p:cNvSpPr/>
            <p:nvPr/>
          </p:nvSpPr>
          <p:spPr>
            <a:xfrm>
              <a:off x="12218641" y="4271545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Circle"/>
            <p:cNvSpPr/>
            <p:nvPr/>
          </p:nvSpPr>
          <p:spPr>
            <a:xfrm>
              <a:off x="10453658" y="4704071"/>
              <a:ext cx="90854" cy="90854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Circle"/>
            <p:cNvSpPr/>
            <p:nvPr/>
          </p:nvSpPr>
          <p:spPr>
            <a:xfrm>
              <a:off x="9149106" y="4187830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Circle"/>
            <p:cNvSpPr/>
            <p:nvPr/>
          </p:nvSpPr>
          <p:spPr>
            <a:xfrm>
              <a:off x="9065390" y="2952247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Circle"/>
            <p:cNvSpPr/>
            <p:nvPr/>
          </p:nvSpPr>
          <p:spPr>
            <a:xfrm>
              <a:off x="10788516" y="265226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Circle"/>
            <p:cNvSpPr/>
            <p:nvPr/>
          </p:nvSpPr>
          <p:spPr>
            <a:xfrm>
              <a:off x="10055338" y="3525088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Circle"/>
            <p:cNvSpPr/>
            <p:nvPr/>
          </p:nvSpPr>
          <p:spPr>
            <a:xfrm>
              <a:off x="9671646" y="3273944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Circle"/>
            <p:cNvSpPr/>
            <p:nvPr/>
          </p:nvSpPr>
          <p:spPr>
            <a:xfrm>
              <a:off x="11778465" y="3873109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Circle"/>
            <p:cNvSpPr/>
            <p:nvPr/>
          </p:nvSpPr>
          <p:spPr>
            <a:xfrm>
              <a:off x="12957447" y="2896437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Circle"/>
            <p:cNvSpPr/>
            <p:nvPr/>
          </p:nvSpPr>
          <p:spPr>
            <a:xfrm>
              <a:off x="12469111" y="2275553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Circle"/>
            <p:cNvSpPr/>
            <p:nvPr/>
          </p:nvSpPr>
          <p:spPr>
            <a:xfrm>
              <a:off x="14178288" y="3525088"/>
              <a:ext cx="90855" cy="90855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>
              <a:off x="10116166" y="5443384"/>
              <a:ext cx="5747874" cy="4466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2200"/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>
              <a:off x="9655306" y="5738980"/>
              <a:ext cx="3539384" cy="41931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2200"/>
              </a:pPr>
              <a:endParaRPr/>
            </a:p>
          </p:txBody>
        </p:sp>
        <p:sp>
          <p:nvSpPr>
            <p:cNvPr id="747" name="Line"/>
            <p:cNvSpPr/>
            <p:nvPr/>
          </p:nvSpPr>
          <p:spPr>
            <a:xfrm>
              <a:off x="11130112" y="8268091"/>
              <a:ext cx="427288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  <a:headEnd type="triangle" w="med" len="med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584200">
                <a:defRPr sz="2200"/>
              </a:pPr>
              <a:endParaRPr/>
            </a:p>
          </p:txBody>
        </p:sp>
        <p:pic>
          <p:nvPicPr>
            <p:cNvPr id="748" name="merging_galaxies.png" descr="merging_galaxie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8593" y="5883166"/>
              <a:ext cx="6222518" cy="404432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749" name="merged_galaxy.png" descr="merged_galaxy.png"/>
            <p:cNvPicPr>
              <a:picLocks noChangeAspect="1"/>
            </p:cNvPicPr>
            <p:nvPr/>
          </p:nvPicPr>
          <p:blipFill>
            <a:blip r:embed="rId5"/>
            <a:srcRect b="16305"/>
            <a:stretch>
              <a:fillRect/>
            </a:stretch>
          </p:blipFill>
          <p:spPr>
            <a:xfrm>
              <a:off x="8493312" y="7633034"/>
              <a:ext cx="2625188" cy="2100142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750" name="Circle"/>
            <p:cNvSpPr/>
            <p:nvPr/>
          </p:nvSpPr>
          <p:spPr>
            <a:xfrm>
              <a:off x="14942309" y="7585981"/>
              <a:ext cx="182174" cy="182174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Circle"/>
            <p:cNvSpPr/>
            <p:nvPr/>
          </p:nvSpPr>
          <p:spPr>
            <a:xfrm>
              <a:off x="17651060" y="7641790"/>
              <a:ext cx="182174" cy="182174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Circle"/>
            <p:cNvSpPr/>
            <p:nvPr/>
          </p:nvSpPr>
          <p:spPr>
            <a:xfrm>
              <a:off x="9556226" y="8858060"/>
              <a:ext cx="182174" cy="182174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Circle"/>
            <p:cNvSpPr/>
            <p:nvPr/>
          </p:nvSpPr>
          <p:spPr>
            <a:xfrm>
              <a:off x="9728581" y="8689538"/>
              <a:ext cx="182174" cy="182174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Big Bang"/>
            <p:cNvSpPr txBox="1"/>
            <p:nvPr/>
          </p:nvSpPr>
          <p:spPr>
            <a:xfrm>
              <a:off x="17023866" y="303078"/>
              <a:ext cx="2577989" cy="865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1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Bang</a:t>
              </a:r>
            </a:p>
          </p:txBody>
        </p:sp>
        <p:sp>
          <p:nvSpPr>
            <p:cNvPr id="755" name="Big Bang"/>
            <p:cNvSpPr txBox="1"/>
            <p:nvPr/>
          </p:nvSpPr>
          <p:spPr>
            <a:xfrm>
              <a:off x="7961346" y="1878071"/>
              <a:ext cx="2577989" cy="865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Big Bang</a:t>
              </a:r>
            </a:p>
          </p:txBody>
        </p:sp>
        <p:sp>
          <p:nvSpPr>
            <p:cNvPr id="756" name="Galaxies grow via mergers over cosmic time"/>
            <p:cNvSpPr txBox="1"/>
            <p:nvPr/>
          </p:nvSpPr>
          <p:spPr>
            <a:xfrm rot="21060000">
              <a:off x="2932530" y="2118049"/>
              <a:ext cx="11449665" cy="865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1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Galaxies grow via mergers over cosmic time</a:t>
              </a:r>
            </a:p>
          </p:txBody>
        </p:sp>
        <p:sp>
          <p:nvSpPr>
            <p:cNvPr id="757" name="Circle"/>
            <p:cNvSpPr/>
            <p:nvPr/>
          </p:nvSpPr>
          <p:spPr>
            <a:xfrm>
              <a:off x="9010360" y="576370"/>
              <a:ext cx="368345" cy="368346"/>
            </a:xfrm>
            <a:prstGeom prst="ellipse">
              <a:avLst/>
            </a:prstGeom>
            <a:solidFill>
              <a:srgbClr val="EA452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= Supermassive Black Hole"/>
            <p:cNvSpPr txBox="1"/>
            <p:nvPr/>
          </p:nvSpPr>
          <p:spPr>
            <a:xfrm>
              <a:off x="8097073" y="328016"/>
              <a:ext cx="6827131" cy="865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/>
              </a:lvl1pPr>
            </a:lstStyle>
            <a:p>
              <a:r>
                <a:t>       = Supermassive Black Hole</a:t>
              </a:r>
            </a:p>
          </p:txBody>
        </p:sp>
        <p:sp>
          <p:nvSpPr>
            <p:cNvPr id="759" name="Supermassive black holes pair within galactic merger remnant."/>
            <p:cNvSpPr txBox="1"/>
            <p:nvPr/>
          </p:nvSpPr>
          <p:spPr>
            <a:xfrm>
              <a:off x="13370430" y="8817402"/>
              <a:ext cx="5898840" cy="111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just" defTabSz="584200">
                <a:defRPr sz="275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Supermassive black holes pair within galactic merger remnant.</a:t>
              </a:r>
            </a:p>
          </p:txBody>
        </p:sp>
      </p:grpSp>
      <p:sp>
        <p:nvSpPr>
          <p:cNvPr id="761" name="Line"/>
          <p:cNvSpPr/>
          <p:nvPr/>
        </p:nvSpPr>
        <p:spPr>
          <a:xfrm>
            <a:off x="1020617" y="1751161"/>
            <a:ext cx="14685942" cy="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762" name="Supermassive Binary Black Holes"/>
          <p:cNvSpPr txBox="1"/>
          <p:nvPr/>
        </p:nvSpPr>
        <p:spPr>
          <a:xfrm>
            <a:off x="937916" y="335642"/>
            <a:ext cx="16450628" cy="1438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5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t>Supermassive Binary Black Holes</a:t>
            </a:r>
          </a:p>
        </p:txBody>
      </p:sp>
      <p:grpSp>
        <p:nvGrpSpPr>
          <p:cNvPr id="767" name="Group"/>
          <p:cNvGrpSpPr/>
          <p:nvPr/>
        </p:nvGrpSpPr>
        <p:grpSpPr>
          <a:xfrm>
            <a:off x="1283164" y="2460957"/>
            <a:ext cx="7046998" cy="2667207"/>
            <a:chOff x="0" y="0"/>
            <a:chExt cx="7046997" cy="26672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3" name="Equation"/>
                <p:cNvSpPr txBox="1"/>
                <p:nvPr/>
              </p:nvSpPr>
              <p:spPr>
                <a:xfrm>
                  <a:off x="0" y="0"/>
                  <a:ext cx="3140772" cy="16476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5500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5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sz="55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  <m:r>
                          <a:rPr sz="5500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sz="55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5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sz="5500" i="1">
                                    <a:solidFill>
                                      <a:srgbClr val="52575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5500" i="1">
                                    <a:solidFill>
                                      <a:srgbClr val="52575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sz="5500" i="1">
                                    <a:solidFill>
                                      <a:srgbClr val="52575F"/>
                                    </a:solidFill>
                                    <a:latin typeface="Cambria Math" panose="02040503050406030204" pitchFamily="18" charset="0"/>
                                  </a:rPr>
                                  <m:t>obs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sz="5500">
                    <a:solidFill>
                      <a:srgbClr val="53585F"/>
                    </a:solidFill>
                  </a:endParaRPr>
                </a:p>
              </p:txBody>
            </p:sp>
          </mc:Choice>
          <mc:Fallback>
            <p:sp>
              <p:nvSpPr>
                <p:cNvPr id="76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0"/>
                  <a:ext cx="3140772" cy="1647629"/>
                </a:xfrm>
                <a:prstGeom prst="rect">
                  <a:avLst/>
                </a:prstGeom>
                <a:blipFill>
                  <a:blip r:embed="rId6"/>
                  <a:stretch>
                    <a:fillRect l="-10040" t="-763" r="-13253" b="-1526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4" name="Equation"/>
                <p:cNvSpPr txBox="1"/>
                <p:nvPr/>
              </p:nvSpPr>
              <p:spPr>
                <a:xfrm>
                  <a:off x="3810382" y="88979"/>
                  <a:ext cx="3156766" cy="146967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5400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4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sz="54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  <m:r>
                          <a:rPr sz="5400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f>
                          <m:fPr>
                            <m:ctrlPr>
                              <a:rPr sz="54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4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sz="54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sz="54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sz="540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sz="5400">
                    <a:solidFill>
                      <a:srgbClr val="53585F"/>
                    </a:solidFill>
                  </a:endParaRPr>
                </a:p>
              </p:txBody>
            </p:sp>
          </mc:Choice>
          <mc:Fallback>
            <p:sp>
              <p:nvSpPr>
                <p:cNvPr id="764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382" y="88979"/>
                  <a:ext cx="3156766" cy="1469671"/>
                </a:xfrm>
                <a:prstGeom prst="rect">
                  <a:avLst/>
                </a:prstGeom>
                <a:blipFill>
                  <a:blip r:embed="rId7"/>
                  <a:stretch>
                    <a:fillRect l="-10442" t="-1709" r="-8434" b="-2051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5" name="Equation"/>
                <p:cNvSpPr txBox="1"/>
                <p:nvPr/>
              </p:nvSpPr>
              <p:spPr>
                <a:xfrm>
                  <a:off x="1290542" y="2228421"/>
                  <a:ext cx="2046465" cy="4298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000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∼2</m:t>
                        </m:r>
                        <m:r>
                          <m:rPr>
                            <m:sty m:val="p"/>
                          </m:rPr>
                          <a:rPr sz="5000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nHz</m:t>
                        </m:r>
                      </m:oMath>
                    </m:oMathPara>
                  </a14:m>
                  <a:endParaRPr sz="5000">
                    <a:solidFill>
                      <a:srgbClr val="53585F"/>
                    </a:solidFill>
                  </a:endParaRPr>
                </a:p>
              </p:txBody>
            </p:sp>
          </mc:Choice>
          <mc:Fallback>
            <p:sp>
              <p:nvSpPr>
                <p:cNvPr id="76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542" y="2228421"/>
                  <a:ext cx="2046465" cy="429896"/>
                </a:xfrm>
                <a:prstGeom prst="rect">
                  <a:avLst/>
                </a:prstGeom>
                <a:blipFill>
                  <a:blip r:embed="rId8"/>
                  <a:stretch>
                    <a:fillRect l="-6173" r="-11728" b="-8285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6" name="Equation"/>
                <p:cNvSpPr txBox="1"/>
                <p:nvPr/>
              </p:nvSpPr>
              <p:spPr>
                <a:xfrm>
                  <a:off x="4365533" y="2228421"/>
                  <a:ext cx="2681465" cy="4387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000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∼400</m:t>
                        </m:r>
                        <m:r>
                          <m:rPr>
                            <m:sty m:val="p"/>
                          </m:rPr>
                          <a:rPr sz="5000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nHz</m:t>
                        </m:r>
                      </m:oMath>
                    </m:oMathPara>
                  </a14:m>
                  <a:endParaRPr sz="5000">
                    <a:solidFill>
                      <a:srgbClr val="53585F"/>
                    </a:solidFill>
                  </a:endParaRPr>
                </a:p>
              </p:txBody>
            </p:sp>
          </mc:Choice>
          <mc:Fallback>
            <p:sp>
              <p:nvSpPr>
                <p:cNvPr id="76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5533" y="2228421"/>
                  <a:ext cx="2681465" cy="438786"/>
                </a:xfrm>
                <a:prstGeom prst="rect">
                  <a:avLst/>
                </a:prstGeom>
                <a:blipFill>
                  <a:blip r:embed="rId9"/>
                  <a:stretch>
                    <a:fillRect l="-4717" r="-11321" b="-82857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2A79AAC8-33AB-A9EA-4705-D7824B2E4BD2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18667F5F-52EE-399A-9202-6B92D63E3973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13CC9E8E-0F61-1519-3106-05A8EB970852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9E6E5B66-05C5-5AF2-106F-3BC70E03E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E14F834E-5D82-FFBC-AB74-BE881257629B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10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7FCB12D8-1FCD-8FBE-C8FE-EB37F28B15B9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F03DB75C-F768-4651-8C9C-00472DE38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7207622A-F881-D1EC-A857-599C51E7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805</Words>
  <Application>Microsoft Macintosh PowerPoint</Application>
  <PresentationFormat>Custom</PresentationFormat>
  <Paragraphs>83</Paragraphs>
  <Slides>12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Avenir</vt:lpstr>
      <vt:lpstr>Calibri</vt:lpstr>
      <vt:lpstr>Cambria Math</vt:lpstr>
      <vt:lpstr>Gill Sans</vt:lpstr>
      <vt:lpstr>Gill Sans Light</vt:lpstr>
      <vt:lpstr>Gill Sans SemiBold</vt:lpstr>
      <vt:lpstr>Helvetica</vt:lpstr>
      <vt:lpstr>Helvetica Light</vt:lpstr>
      <vt:lpstr>White</vt:lpstr>
      <vt:lpstr>STOCHASTIC  GRAVITATIONAL WAVE  BACKGROUNDS</vt:lpstr>
      <vt:lpstr>PowerPoint Presentation</vt:lpstr>
      <vt:lpstr>PowerPoint Presentation</vt:lpstr>
      <vt:lpstr>PowerPoint Presentation</vt:lpstr>
      <vt:lpstr>Derivation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Taylor, Stephen</cp:lastModifiedBy>
  <cp:revision>8</cp:revision>
  <dcterms:modified xsi:type="dcterms:W3CDTF">2024-07-08T00:46:30Z</dcterms:modified>
</cp:coreProperties>
</file>